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9" r:id="rId3"/>
    <p:sldId id="288" r:id="rId4"/>
    <p:sldId id="307" r:id="rId5"/>
    <p:sldId id="308" r:id="rId6"/>
    <p:sldId id="309" r:id="rId7"/>
    <p:sldId id="290" r:id="rId8"/>
    <p:sldId id="293" r:id="rId9"/>
    <p:sldId id="295" r:id="rId10"/>
    <p:sldId id="291" r:id="rId11"/>
    <p:sldId id="294" r:id="rId12"/>
    <p:sldId id="296" r:id="rId13"/>
    <p:sldId id="297" r:id="rId14"/>
    <p:sldId id="298" r:id="rId15"/>
    <p:sldId id="301" r:id="rId16"/>
    <p:sldId id="302" r:id="rId17"/>
    <p:sldId id="299" r:id="rId18"/>
    <p:sldId id="304" r:id="rId19"/>
    <p:sldId id="305" r:id="rId20"/>
    <p:sldId id="311" r:id="rId21"/>
    <p:sldId id="300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744D1-B472-4D82-A63F-5782042D725D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C990-95F3-45F7-8480-9069F8D1D0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99592" y="692696"/>
            <a:ext cx="7776864" cy="55446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родителям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4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4000" b="1" dirty="0" smtClean="0"/>
              <a:t>     Что полезно знать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b="1" dirty="0" smtClean="0"/>
              <a:t>            родителям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b="1" dirty="0" smtClean="0"/>
              <a:t>«особенного» ребенка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Ð ÐµÐ°Ð±Ð¸Ð»Ð¸ÑÐ°ÑÐ¸Ñ Ð´ÐµÑÐµÐ¹ Ð¸Ð½Ð²Ð°Ð»Ð¸Ð´Ð¾Ð²: ÑÐµÐ½ÑÑ ÑÐ¾ÑÐ¸Ð°Ð»ÑÐ½Ð¾Ð¹ ÑÐµÐ°Ð±Ð¸Ð»Ð¸ÑÐ°ÑÐ¸Ð¸ Ð¸ Ð¸Ð½Ð´Ð¸Ð²Ð¸Ð´ÑÐ°Ð»ÑÐ½Ð°Ñ Ð¿ÑÐ¾Ð³ÑÐ°Ð¼Ð¼Ð°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81128"/>
            <a:ext cx="2555875" cy="1633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Ð ÐµÐ°Ð±Ð¸Ð»Ð¸ÑÐ°ÑÐ¸Ñ Ð´ÐµÑÐµÐ¹ Ð¸Ð½Ð²Ð°Ð»Ð¸Ð´Ð¾Ð²: ÑÐµÐ½ÑÑ ÑÐ¾ÑÐ¸Ð°Ð»ÑÐ½Ð¾Ð¹ ÑÐµÐ°Ð±Ð¸Ð»Ð¸ÑÐ°ÑÐ¸Ð¸ Ð¸ Ð¸Ð½Ð´Ð¸Ð²Ð¸Ð´ÑÐ°Ð»ÑÐ½Ð°Ñ Ð¿ÑÐ¾Ð³ÑÐ°Ð¼Ð¼Ð°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84784"/>
            <a:ext cx="2377440" cy="1586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49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254770"/>
            <a:ext cx="8075240" cy="512655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Первая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группа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нарушение здоровья человека с IV степенью выраженности стойких нарушений функций (в диапазоне от 90 до 100%), обусловленное заболеваниями, последствиями травм или дефектами.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Вторая группа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нарушение здоровья человека с III степенью выраженности стойких нарушений функций (в диапазоне от 70 до 80%), обусловленное заболеваниями, последствиями травм или дефектами.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Третья группа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нарушение здоровья человека со II степенью выраженности стойких нарушений функций (в диапазоне от 40 до 60%), обусловленное заболеваниями, последствиями травм или дефектами.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Категория «ребенок-инвалид»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устанавливается при наличии у ребенка II, III либо IV степени выраженности стойких нарушений функций организма (в диапазоне от 40 до 100%), обусловленных заболеваниями, последствиями травм и дефектами.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Присваивает группу инвалидности Медико Социальная  Экспертиза (МСЭ).</a:t>
            </a:r>
          </a:p>
          <a:p>
            <a:pPr marL="0" indent="0" algn="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Родителям выдается справка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 инвалидности (оригинал справки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хранится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 родителей) и индивидуальную программу реабилитации или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абилитации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(ИПРА).</a:t>
            </a:r>
          </a:p>
          <a:p>
            <a:pPr marL="0" indent="342900">
              <a:spcBef>
                <a:spcPts val="0"/>
              </a:spcBef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>
              <a:spcBef>
                <a:spcPts val="0"/>
              </a:spcBef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>
              <a:spcBef>
                <a:spcPts val="0"/>
              </a:spcBef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Г</a:t>
            </a:r>
            <a:r>
              <a:rPr lang="ru-RU" sz="2400" b="1" dirty="0" smtClean="0"/>
              <a:t>руппы инвалидности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254770"/>
            <a:ext cx="8075240" cy="5126558"/>
          </a:xfrm>
        </p:spPr>
        <p:txBody>
          <a:bodyPr>
            <a:noAutofit/>
          </a:bodyPr>
          <a:lstStyle/>
          <a:p>
            <a:endParaRPr lang="ru-RU" sz="1600" dirty="0" smtClean="0"/>
          </a:p>
          <a:p>
            <a:pPr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Абилитация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комплекс мер,  направленных на развитие несформировавшихся функций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навыков, помощь в адаптации окружающего мира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потребности ребенка, в обучении способам компенсации  недоступных ему возможностей альтернативными методами.</a:t>
            </a:r>
          </a:p>
          <a:p>
            <a:pPr marL="0" indent="0" fontAlgn="base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Реабилитация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комплекс мер,  направленных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полное или частичное восстановление  утраченных способностей.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ходе мероприятий поддерживаются сохранные и развиваются новые функции и возможности.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  <a:p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>
              <a:spcBef>
                <a:spcPts val="0"/>
              </a:spcBef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>
              <a:spcBef>
                <a:spcPts val="0"/>
              </a:spcBef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Понятия «</a:t>
            </a:r>
            <a:r>
              <a:rPr lang="ru-RU" sz="2400" b="1" dirty="0" err="1" smtClean="0"/>
              <a:t>абилитация</a:t>
            </a:r>
            <a:r>
              <a:rPr lang="ru-RU" sz="2400" b="1" dirty="0" smtClean="0"/>
              <a:t>» и «реабилитация»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772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412776"/>
            <a:ext cx="8075240" cy="496855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Медицинская реабилитация –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направлена на полное или частичное восстановление или компенсацию той или иной нарушенной или утраченной функции или на замедление прогрессирования заболевания. 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Психолого-педагогическая реабилитация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направлена на формирование у ребенка желания и установки на необходимость реабилитации, приобретения навыков самообслуживания, получения знаний по дошкольной образовательной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программе (с учетом варианта АОП),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интеллектуальное и физическое развитие личности, подготовку к интеграции детей в дошкольный социум, обучение основам безопасности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жизнедеятельности;  социально-педагогическая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реабилитация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включает формирование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семье правильного восприятия ситуации, доверительных отношений.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Социальная реабилитации (или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абилитации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направить физические и духовные силы ребенка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семьи на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его способностей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проявление талантов, снять страх перед окружающей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средой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Профессиональная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реабилитация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детям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инвалидностью конкурентоспособного образования и развитие навыков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деятельности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трудоустройства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Технические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средства реабилитации и услуги по реабилитации (TCP).</a:t>
            </a:r>
          </a:p>
          <a:p>
            <a:endParaRPr lang="ru-RU" sz="1600" b="1" dirty="0" smtClean="0"/>
          </a:p>
          <a:p>
            <a:pPr marL="0" indent="342900">
              <a:spcBef>
                <a:spcPts val="0"/>
              </a:spcBef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>
              <a:spcBef>
                <a:spcPts val="0"/>
              </a:spcBef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>
              <a:spcBef>
                <a:spcPts val="0"/>
              </a:spcBef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Разделы индивидуальной программы </a:t>
            </a:r>
          </a:p>
          <a:p>
            <a:r>
              <a:rPr lang="ru-RU" sz="2400" b="1" dirty="0" smtClean="0"/>
              <a:t>реабилитации </a:t>
            </a:r>
            <a:r>
              <a:rPr lang="ru-RU" sz="2400" b="1" dirty="0"/>
              <a:t>или </a:t>
            </a:r>
            <a:r>
              <a:rPr lang="ru-RU" sz="2400" b="1" dirty="0" err="1"/>
              <a:t>абилитации</a:t>
            </a:r>
            <a:r>
              <a:rPr lang="ru-RU" sz="2400" b="1" dirty="0"/>
              <a:t> (ИПРА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369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254770"/>
            <a:ext cx="8075240" cy="5126558"/>
          </a:xfrm>
        </p:spPr>
        <p:txBody>
          <a:bodyPr>
            <a:noAutofit/>
          </a:bodyPr>
          <a:lstStyle/>
          <a:p>
            <a:endParaRPr lang="ru-RU" sz="1600" dirty="0" smtClean="0"/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Хирургические методы лечения;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Общая восстановительная терапия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лекарства, консультация врачей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наблюдение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пациентом, ЛФК,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физиопроцедуры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 далее);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Протезирование;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Снабжение техническими средствами, облегчающими реабилитацию: протезы, костыли, бандажи, шприцы и подобные им расходные материалы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Терапия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спецучреждениях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санаторно-курортное лечение.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>
              <a:spcBef>
                <a:spcPts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ИПРА делается отметка о методе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лечения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Медицинская реабилитация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09126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254770"/>
            <a:ext cx="8075240" cy="512655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600" dirty="0" smtClean="0"/>
              <a:t>1</a:t>
            </a:r>
            <a:r>
              <a:rPr lang="ru-RU" sz="1600" b="1" dirty="0" smtClean="0"/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Коррекционно-развивающие занятия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 родителями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детьми с использованием метода арт-терапии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конструирование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лепка, аппликация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 различных видов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материалов,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рисование на различных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поверхностях,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бумагопластика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​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куклотерапия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также изготовление кукол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различных материалов;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​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изготовленным аппликациям, рисункам, коллажам;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двигательная терапия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(танцы, свободные движения под музыку);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музыкотерапия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игровая терапия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творческого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самовыражения;</a:t>
            </a:r>
          </a:p>
          <a:p>
            <a:pPr lvl="0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цветотерапия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водная терапия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расслаблению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спастики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рук, улучшению хватательных движений, моторной ловкости и развитию зрительно-моторной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координации).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песочная терапия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коррегирует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память, внимание, логическое мышление, стимулирует развитие воображения, речи, способствует снижению страхов,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тревожных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состояний, снятию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гиперактивных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гипервозбудимых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реакций);</a:t>
            </a:r>
          </a:p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нтерактивне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компьютерные игры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(способствует повышению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концентрации внимания и способности понимать правила игры,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улучшению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координации рук и глаз, обучение контролю над движениями, тренировка точности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движений).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6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Психолого-педагогическая реабилитация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17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39552" y="1052736"/>
            <a:ext cx="8147248" cy="5328592"/>
          </a:xfrm>
        </p:spPr>
        <p:txBody>
          <a:bodyPr>
            <a:no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ru-RU" sz="1600" dirty="0" smtClean="0"/>
              <a:t>2</a:t>
            </a:r>
            <a:r>
              <a:rPr lang="ru-RU" sz="1800" dirty="0" smtClean="0"/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Психологическое  консультирование  родителей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направлены  на активизацию внутренних ресурсов родителей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поиск новых возможностей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выхода из сложной ситуации своей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жизни.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Внутренние ресурсы семьи «особенного» ребенка: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Взаимоотношение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членов семьи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«особенным» ребенком 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Взаимоотношения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членов семьи друг с другом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Открытость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семьи для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 специалистами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Внешние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ресурсы родителей «особенного» ребенка:</a:t>
            </a:r>
          </a:p>
          <a:p>
            <a:pPr fontAlgn="base">
              <a:spcBef>
                <a:spcPts val="0"/>
              </a:spcBef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Педагогические ресурсы.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ts val="0"/>
              </a:spcBef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</a:p>
          <a:p>
            <a:pPr fontAlgn="base">
              <a:spcBef>
                <a:spcPts val="0"/>
              </a:spcBef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Ресурсы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общественных объединений и родительских групп взаимопомощи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ts val="0"/>
              </a:spcBef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контакты, дружба</a:t>
            </a:r>
          </a:p>
          <a:p>
            <a:pPr fontAlgn="base">
              <a:spcBef>
                <a:spcPts val="0"/>
              </a:spcBef>
              <a:buFont typeface="Arial" pitchFamily="34" charset="0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Природа</a:t>
            </a:r>
          </a:p>
          <a:p>
            <a:pPr fontAlgn="base">
              <a:buAutoNum type="arabicPeriod"/>
            </a:pPr>
            <a:endParaRPr lang="ru-RU" sz="1600" dirty="0" smtClean="0"/>
          </a:p>
          <a:p>
            <a:pPr fontAlgn="base">
              <a:buAutoNum type="arabicPeriod"/>
            </a:pPr>
            <a:endParaRPr lang="ru-RU" sz="1600" b="1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Психолого-педагогическая реабилитация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055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052736"/>
            <a:ext cx="8075240" cy="532859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endParaRPr lang="ru-RU" sz="1400" b="1" dirty="0" smtClean="0"/>
          </a:p>
          <a:p>
            <a:pPr marL="0" indent="0" algn="ctr" fontAlgn="base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Активизация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внутренних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(личностных) ресурсов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родителей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Личностные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ресурсы родителей «особенного»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ребенка:</a:t>
            </a:r>
          </a:p>
          <a:p>
            <a:pPr fontAlgn="base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Психолого-педагогические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дефектологические  знания родителей</a:t>
            </a:r>
          </a:p>
          <a:p>
            <a:pPr fontAlgn="base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Психическое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физическое здоровье</a:t>
            </a:r>
          </a:p>
          <a:p>
            <a:pPr fontAlgn="base">
              <a:buFont typeface="Arial" pitchFamily="34" charset="0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Адекватная самооценка</a:t>
            </a:r>
          </a:p>
          <a:p>
            <a:pPr fontAlgn="base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Оптимизм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позитивное мышление</a:t>
            </a:r>
          </a:p>
          <a:p>
            <a:pPr fontAlgn="base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Юмор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Проактивность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Самоконтроль</a:t>
            </a:r>
          </a:p>
          <a:p>
            <a:pPr fontAlgn="base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самовыражение</a:t>
            </a:r>
          </a:p>
          <a:p>
            <a:pPr fontAlgn="base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восстанавливать ресурсы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fontAlgn="base">
              <a:buNone/>
            </a:pPr>
            <a:endParaRPr lang="ru-RU" sz="2000" b="1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Психолого-педагогическая реабилитация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83198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254770"/>
            <a:ext cx="8075240" cy="512655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Цель:  формирование у ребенка и родителей эффективных жизненных стратегиях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ктивно направлять усилия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поиск возможностей снижения природной и социальной ограниченности (лечение, реабилитация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ребенка. Формировать 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ребенка навыки адаптации и установки на самостоятельность в построении жизненного пути, возможность преодолеть свою ограниченность и зависимость от других людей.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Расширять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спектр взаимодействия ребенка.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Вовлекать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его в различные виды деятельности,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приближать 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жизненный путь ребенка к варианту жизненного пути здорового человека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Вариант 2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Включение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ребенка в различные виды деятельности для определения его предрасположенности к тем или иным занятиям в случае невозможности приближения жизненного пути ребенка-инвалида к жизненному пути здоровых сверстников.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Конструировать жизненный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путь таким образом,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чтобы инвалидность не являлась решающим фактором жизненного пути,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 не мешала достижению жизненных целей и планов относительно ее ребенка.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Социальная </a:t>
            </a:r>
            <a:r>
              <a:rPr lang="ru-RU" sz="2400" b="1" dirty="0" smtClean="0"/>
              <a:t>реабилитация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96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628800"/>
            <a:ext cx="8075240" cy="4752528"/>
          </a:xfrm>
        </p:spPr>
        <p:txBody>
          <a:bodyPr>
            <a:noAutofit/>
          </a:bodyPr>
          <a:lstStyle/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Стимулировать у  родителей готовность  сохранять старые социальные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связи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способность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устанавливать и поддерживать новые продуктивные социальные связи, способствующие интеграции семьи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социум 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пространства и досуга, чтобы было комфортно посещать музеи, культурные мероприятия, развивающие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центры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полноценного участия в общественной и культурной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жизни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необходимой правовой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помощи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Активное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вовлечение семьи в реализацию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социально-педагогических программ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С</a:t>
            </a:r>
            <a:r>
              <a:rPr lang="ru-RU" sz="2400" b="1" dirty="0" smtClean="0"/>
              <a:t>оциально-средовая реабилитация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598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254770"/>
            <a:ext cx="8075240" cy="5126558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Профессиональная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ориентация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ребенка с ОВЗ и инвалидностью —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система услуг (медицинских, психолого-педагогических, социально-экономических), обеспечивающая профессиональное самоопределение инвалида с учетом его психофизиологического состояния, индивидуальных особенностей личности и требований общества. 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Профессиональная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ориентация включает в себя: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профессиональное информирование;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профессиональное консультирование;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профессиональный подбор;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профессиональный отбор.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 Профессиональное образование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подготовку  работников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квалифицированного труда (рабочих и служащих) и специалистов соответствующего уровня в области, рекомендуемой программой профессиональной реабилитации инвалида, согласно перечням профессий и специальностей, утвержденным в порядке, установленном Правительством Российской Федерации, и уровням профессионального образования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среднего и высшего).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Профессиональная реабилитация </a:t>
            </a:r>
          </a:p>
        </p:txBody>
      </p:sp>
    </p:spTree>
    <p:extLst>
      <p:ext uri="{BB962C8B-B14F-4D97-AF65-F5344CB8AC3E}">
        <p14:creationId xmlns:p14="http://schemas.microsoft.com/office/powerpoint/2010/main" val="5749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27584" y="1484784"/>
            <a:ext cx="7992888" cy="4896544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Ребенок </a:t>
            </a:r>
            <a:r>
              <a:rPr lang="ru-RU" sz="2000" dirty="0"/>
              <a:t>с ОВЗ —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 (ст. 2 ФЗ-273).</a:t>
            </a:r>
          </a:p>
          <a:p>
            <a:r>
              <a:rPr lang="ru-RU" sz="2000" dirty="0" smtClean="0"/>
              <a:t>К </a:t>
            </a:r>
            <a:r>
              <a:rPr lang="ru-RU" sz="2000" dirty="0"/>
              <a:t>группе лиц с ограниченными возможностями здоровья </a:t>
            </a:r>
            <a:r>
              <a:rPr lang="ru-RU" sz="2000" dirty="0" smtClean="0"/>
              <a:t>относятся </a:t>
            </a:r>
            <a:r>
              <a:rPr lang="ru-RU" sz="2000" dirty="0"/>
              <a:t>дети с нарушениями слуха, зрения, с тяжелыми нарушениями речи, опорно-двигательного аппарата, с расстройствами аутистического спектра, с задержкой психического развития, умственной отсталостью и </a:t>
            </a:r>
            <a:r>
              <a:rPr lang="ru-RU" sz="2000" dirty="0" smtClean="0"/>
              <a:t>другие</a:t>
            </a:r>
            <a:r>
              <a:rPr lang="ru-RU" sz="2000" dirty="0"/>
              <a:t> (ст. 79 ФЗ-273) </a:t>
            </a:r>
            <a:endParaRPr lang="ru-RU" sz="2000" dirty="0" smtClean="0"/>
          </a:p>
          <a:p>
            <a:endParaRPr lang="ru-RU" sz="2000" dirty="0"/>
          </a:p>
          <a:p>
            <a:pPr marL="0" indent="0" algn="r">
              <a:buNone/>
            </a:pPr>
            <a:r>
              <a:rPr lang="ru-RU" sz="2000" i="1" dirty="0" smtClean="0"/>
              <a:t>Статус </a:t>
            </a:r>
            <a:r>
              <a:rPr lang="ru-RU" sz="2000" i="1" dirty="0"/>
              <a:t>ребенка с ОВЗ </a:t>
            </a:r>
            <a:r>
              <a:rPr lang="ru-RU" sz="2000" i="1" dirty="0" smtClean="0"/>
              <a:t>присваивается</a:t>
            </a:r>
          </a:p>
          <a:p>
            <a:pPr marL="0" indent="0" algn="r">
              <a:buNone/>
            </a:pPr>
            <a:r>
              <a:rPr lang="ru-RU" sz="2000" i="1" dirty="0" smtClean="0"/>
              <a:t> </a:t>
            </a:r>
            <a:r>
              <a:rPr lang="ru-RU" sz="2000" i="1" dirty="0"/>
              <a:t>психолого-медико-педагогической комиссией (ПМПК</a:t>
            </a:r>
            <a:r>
              <a:rPr lang="ru-RU" sz="2000" i="1" dirty="0" smtClean="0"/>
              <a:t>)</a:t>
            </a:r>
            <a:endParaRPr lang="ru-RU" sz="2000" i="1" dirty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864542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Понятие «ограниченные возможности здоровья»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323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124744"/>
            <a:ext cx="807524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Процесс содействия трудоустройству включает в себя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консультирование и информирование ребенка с ОВЗ и инвалидностью по вопросам трудоустройства;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содействие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поиске подходящей работы;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трудоустройство на открытом рынке труда;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трудоустройство на дому;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поддерживаемое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трудоустройство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4. Производственная адаптация —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деятельность по содействию приспособления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условиям профессиональной среды (социальной и производственной), содержанию, режиму, условиям, характеру профессиональной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специально созданных условий труда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соответствии с ИПРА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инвалида):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неполный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рабочий день с предоставлением показанных видов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труда; льготные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нормы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выработки; введение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дополнительных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перерывов; строгое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соблюдение санитарно-гигиенических норм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систематическое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медицинское наблюдение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возможность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полностью или частично работать на дому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оснащение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рабочего места вспомогательными техническими средствами.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оциально-психологическое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социальное сопровождение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процессе закрепления на рабочем месте.</a:t>
            </a:r>
          </a:p>
          <a:p>
            <a:endParaRPr lang="ru-RU" sz="16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Профессиональная реабилитация </a:t>
            </a:r>
          </a:p>
        </p:txBody>
      </p:sp>
    </p:spTree>
    <p:extLst>
      <p:ext uri="{BB962C8B-B14F-4D97-AF65-F5344CB8AC3E}">
        <p14:creationId xmlns:p14="http://schemas.microsoft.com/office/powerpoint/2010/main" val="161874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254770"/>
            <a:ext cx="8075240" cy="5126558"/>
          </a:xfrm>
        </p:spPr>
        <p:txBody>
          <a:bodyPr>
            <a:noAutofit/>
          </a:bodyPr>
          <a:lstStyle/>
          <a:p>
            <a:pPr fontAlgn="base"/>
            <a:endParaRPr lang="ru-RU" sz="2000" b="1" dirty="0" smtClean="0"/>
          </a:p>
          <a:p>
            <a:pPr fontAlgn="base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Дневной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стационар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Деятельность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комплексной реабилитации детей с ОВЗ и инвалидностью: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медицинскую,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психолого-педагогическую, социальную.</a:t>
            </a:r>
          </a:p>
          <a:p>
            <a:pPr fontAlgn="base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Патронаж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Служба включает обученных работников,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выполняющих реабилитационные мероприятия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дому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родителей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Обучающие занятия-практикумы, направленные на повышение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психолого-педагогической  и правовой компетентности родителей в вопросах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обучения и воспитания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ребенка с ОВЗ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инвалидностью.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Привлечение родителей к сотрудничеству с общественными организациями, социальными учреждениями и службами с целью повышения воспитательного ресурса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семьи.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Реабилитационная помощь «особенному» ребенку в специализированном центре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850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83568" y="1124744"/>
            <a:ext cx="7848872" cy="3744416"/>
          </a:xfrm>
        </p:spPr>
        <p:txBody>
          <a:bodyPr>
            <a:noAutofit/>
          </a:bodyPr>
          <a:lstStyle/>
          <a:p>
            <a:pPr fontAlgn="base">
              <a:buFont typeface="+mj-lt"/>
              <a:buAutoNum type="arabicPeriod"/>
            </a:pPr>
            <a:r>
              <a:rPr lang="ru-RU" sz="2000" dirty="0" smtClean="0"/>
              <a:t>Задания </a:t>
            </a:r>
            <a:r>
              <a:rPr lang="ru-RU" sz="2000" dirty="0"/>
              <a:t>должны быть </a:t>
            </a:r>
            <a:r>
              <a:rPr lang="ru-RU" sz="2000" dirty="0" smtClean="0"/>
              <a:t>небольшими</a:t>
            </a:r>
            <a:endParaRPr lang="ru-RU" sz="2000" dirty="0"/>
          </a:p>
          <a:p>
            <a:pPr fontAlgn="base">
              <a:buFont typeface="+mj-lt"/>
              <a:buAutoNum type="arabicPeriod"/>
            </a:pPr>
            <a:r>
              <a:rPr lang="ru-RU" sz="2000" dirty="0" smtClean="0"/>
              <a:t>Новые </a:t>
            </a:r>
            <a:r>
              <a:rPr lang="ru-RU" sz="2000" dirty="0"/>
              <a:t>задачи перемежать с простыми и освоенными, чтобы после приложения усилий ребёнок мог немного расслабиться;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чередовать виды деятельности, избегая однообразия и </a:t>
            </a:r>
            <a:r>
              <a:rPr lang="ru-RU" sz="2000" dirty="0" smtClean="0"/>
              <a:t>монотонность</a:t>
            </a:r>
          </a:p>
          <a:p>
            <a:pPr fontAlgn="base">
              <a:buFont typeface="+mj-lt"/>
              <a:buAutoNum type="arabicPeriod"/>
            </a:pPr>
            <a:r>
              <a:rPr lang="ru-RU" sz="2000" dirty="0" smtClean="0"/>
              <a:t>Развивать </a:t>
            </a:r>
            <a:r>
              <a:rPr lang="ru-RU" sz="2000" dirty="0"/>
              <a:t>сохранные функции с помощью комплекса </a:t>
            </a:r>
            <a:r>
              <a:rPr lang="ru-RU" sz="2000" dirty="0" smtClean="0"/>
              <a:t>упражнений</a:t>
            </a:r>
          </a:p>
          <a:p>
            <a:pPr fontAlgn="base">
              <a:buFont typeface="+mj-lt"/>
              <a:buAutoNum type="arabicPeriod"/>
            </a:pPr>
            <a:r>
              <a:rPr lang="ru-RU" sz="2000" dirty="0" smtClean="0"/>
              <a:t>Использовать </a:t>
            </a:r>
            <a:r>
              <a:rPr lang="ru-RU" sz="2000" dirty="0"/>
              <a:t>игровую форму </a:t>
            </a:r>
            <a:r>
              <a:rPr lang="ru-RU" sz="2000" dirty="0" smtClean="0"/>
              <a:t>занятий</a:t>
            </a:r>
            <a:endParaRPr lang="ru-RU" sz="2000" dirty="0"/>
          </a:p>
          <a:p>
            <a:pPr fontAlgn="base">
              <a:buFont typeface="+mj-lt"/>
              <a:buAutoNum type="arabicPeriod"/>
            </a:pPr>
            <a:r>
              <a:rPr lang="ru-RU" sz="2000" dirty="0"/>
              <a:t>Вовлекать в процесс других членов </a:t>
            </a:r>
            <a:r>
              <a:rPr lang="ru-RU" sz="2000" dirty="0" smtClean="0"/>
              <a:t>семьи</a:t>
            </a:r>
            <a:endParaRPr lang="ru-RU" sz="2000" dirty="0"/>
          </a:p>
          <a:p>
            <a:pPr fontAlgn="base">
              <a:buFont typeface="+mj-lt"/>
              <a:buAutoNum type="arabicPeriod"/>
            </a:pPr>
            <a:r>
              <a:rPr lang="ru-RU" sz="2000" dirty="0"/>
              <a:t>Хвалить ребенка, мотивировать к выполнению заданий.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/>
              <a:t> </a:t>
            </a:r>
            <a:r>
              <a:rPr lang="ru-RU" sz="2400" b="1" dirty="0" smtClean="0"/>
              <a:t>Требования к реабилитационным мероприятиям </a:t>
            </a:r>
            <a:r>
              <a:rPr lang="ru-RU" sz="2400" b="1" dirty="0"/>
              <a:t>на дому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Ð ÐµÐ°Ð±Ð¸Ð»Ð¸ÑÐ°ÑÐ¸Ñ Ð´ÐµÑÐµÐ¹ Ð¸Ð½Ð²Ð°Ð»Ð¸Ð´Ð¾Ð²: ÑÐµÐ½ÑÑ ÑÐ¾ÑÐ¸Ð°Ð»ÑÐ½Ð¾Ð¹ ÑÐµÐ°Ð±Ð¸Ð»Ð¸ÑÐ°ÑÐ¸Ð¸ Ð¸ Ð¸Ð½Ð´Ð¸Ð²Ð¸Ð´ÑÐ°Ð»ÑÐ½Ð°Ñ Ð¿ÑÐ¾Ð³ÑÐ°Ð¼Ð¼Ð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365104"/>
            <a:ext cx="3425363" cy="1966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02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484784"/>
            <a:ext cx="807524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адаптированной образовательной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программе.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специальных учебных и методических материалов, наглядных пособий.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Увеличение сроков освоения образовательной программы.</a:t>
            </a:r>
          </a:p>
          <a:p>
            <a:pPr lvl="0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технические средства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обучения.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Коррекционно-развивающие занятия со специалистами (педагог-психолог, учитель-логопед,  дефектолог,  инструктор ЛФК и др.).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пространства, архитектурная доступность.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Предоставление услуг ассистента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помощника),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условия прохождения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ГИА и др.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i="1" dirty="0" smtClean="0"/>
              <a:t>Формулируются </a:t>
            </a:r>
            <a:r>
              <a:rPr lang="ru-RU" sz="2000" i="1" dirty="0"/>
              <a:t>в заключении </a:t>
            </a:r>
            <a:r>
              <a:rPr lang="ru-RU" sz="2000" i="1" dirty="0" smtClean="0"/>
              <a:t>психолого-медико-педагогической комиссии (ПМПК) и носят рекомендательный характер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i="1" dirty="0" smtClean="0"/>
              <a:t>при создании условий </a:t>
            </a:r>
            <a:r>
              <a:rPr lang="ru-RU" sz="2000" i="1" dirty="0"/>
              <a:t>обучения и воспитания </a:t>
            </a:r>
            <a:r>
              <a:rPr lang="ru-RU" sz="2000" i="1" dirty="0" smtClean="0"/>
              <a:t>ребенка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i="1" dirty="0" smtClean="0"/>
              <a:t> с ОВЗ на </a:t>
            </a:r>
            <a:r>
              <a:rPr lang="ru-RU" sz="2000" i="1" dirty="0"/>
              <a:t>базе образовательной организации </a:t>
            </a:r>
            <a:endParaRPr lang="ru-RU" sz="2000" i="1" dirty="0"/>
          </a:p>
          <a:p>
            <a:pPr marL="0" indent="0">
              <a:spcBef>
                <a:spcPts val="0"/>
              </a:spcBef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+mn-lt"/>
                <a:cs typeface="Times New Roman" pitchFamily="18" charset="0"/>
              </a:rPr>
              <a:t>Специальные образовательные условия для ребенка с ОВЗ /индивидуальный образовательный маршрут</a:t>
            </a:r>
            <a:endParaRPr lang="ru-RU" sz="24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620688"/>
            <a:ext cx="8075240" cy="5760640"/>
          </a:xfrm>
        </p:spPr>
        <p:txBody>
          <a:bodyPr>
            <a:noAutofit/>
          </a:bodyPr>
          <a:lstStyle/>
          <a:p>
            <a:pPr algn="ctr">
              <a:buFont typeface="Arial" charset="0"/>
              <a:buNone/>
            </a:pPr>
            <a:r>
              <a:rPr lang="ru-RU" altLang="ru-RU" sz="1400" b="1" dirty="0"/>
              <a:t>Заключение</a:t>
            </a:r>
            <a:endParaRPr lang="ru-RU" altLang="ru-RU" sz="1400" dirty="0"/>
          </a:p>
          <a:p>
            <a:pPr algn="ctr">
              <a:buFont typeface="Arial" charset="0"/>
              <a:buNone/>
            </a:pPr>
            <a:r>
              <a:rPr lang="ru-RU" altLang="ru-RU" sz="1400" b="1" dirty="0"/>
              <a:t>т</a:t>
            </a:r>
            <a:r>
              <a:rPr lang="ru-RU" altLang="ru-RU" sz="1400" b="1" dirty="0" smtClean="0"/>
              <a:t>ерриториальной  </a:t>
            </a:r>
            <a:r>
              <a:rPr lang="ru-RU" altLang="ru-RU" sz="1400" b="1" dirty="0"/>
              <a:t>психолого-медико-педагогической комиссии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b="1" dirty="0"/>
              <a:t>Протокол №_____________ от _____________20____г.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Ф.И.О. ребенка______________________________________________________________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Дата рождения________________________________________________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Кем направлен(а), причина обращения __________________________________________________________________________________________________________________________________________________________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400" b="1" dirty="0"/>
              <a:t>Заключение комиссии: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По результатам комплексного психолого- медико - педагогического обследования выявлены трудности в обучении, обусловленные ______________________________________________________________________________________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400" b="1" dirty="0"/>
              <a:t>Ребенок нуждается в специальных образовательных условиях.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b="1" dirty="0"/>
              <a:t>Рекомендации комиссии: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b="1" i="1" dirty="0"/>
              <a:t>1. Вид образовательной программы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Обучение по адаптированной основной общеобразовательной программе для обучающихся с 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нарушениями слуха 2 класса</a:t>
            </a:r>
          </a:p>
          <a:p>
            <a:pPr>
              <a:buFont typeface="Arial" charset="0"/>
              <a:buNone/>
            </a:pPr>
            <a:r>
              <a:rPr lang="ru-RU" altLang="ru-RU" sz="1400" b="1" i="1" dirty="0"/>
              <a:t>2. Условия получения образования</a:t>
            </a:r>
            <a:endParaRPr lang="ru-RU" altLang="ru-RU" sz="1400" dirty="0"/>
          </a:p>
          <a:p>
            <a:pPr algn="just">
              <a:buFont typeface="Arial" charset="0"/>
              <a:buNone/>
            </a:pPr>
            <a:r>
              <a:rPr lang="ru-RU" altLang="ru-RU" sz="1400" dirty="0"/>
              <a:t>Индивидуальные занятия с дефектологом, сурдопедагогом, психолого-педагогическое сопровождение </a:t>
            </a:r>
            <a:r>
              <a:rPr lang="ru-RU" altLang="ru-RU" sz="1400" dirty="0" err="1"/>
              <a:t>тьютором</a:t>
            </a:r>
            <a:endParaRPr lang="ru-RU" altLang="ru-RU" sz="1400" dirty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400" dirty="0" smtClean="0"/>
              <a:t> 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6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620688"/>
            <a:ext cx="8075240" cy="5760640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ru-RU" altLang="ru-RU" sz="1400" b="1" i="1" dirty="0"/>
              <a:t>3. Контроль за состоянием развития ребенка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Динамическое наблюдение сотрудниками образовательной организации.</a:t>
            </a:r>
          </a:p>
          <a:p>
            <a:pPr>
              <a:buFont typeface="Arial" charset="0"/>
              <a:buNone/>
            </a:pPr>
            <a:r>
              <a:rPr lang="ru-RU" altLang="ru-RU" sz="1400" b="1" i="1" dirty="0"/>
              <a:t>4. Коррекционно – развивающая работа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Занятия с психологом, логопедом, дефектологом: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Обучение коммуникативным навыкам и навыкам социального взаимодействия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Коррекция проблемного поведения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Развитие адаптивных и социальных навыков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Развитие </a:t>
            </a:r>
            <a:r>
              <a:rPr lang="ru-RU" altLang="ru-RU" sz="1400" dirty="0" err="1"/>
              <a:t>дефицитарных</a:t>
            </a:r>
            <a:r>
              <a:rPr lang="ru-RU" altLang="ru-RU" sz="1400" dirty="0"/>
              <a:t> функций</a:t>
            </a:r>
          </a:p>
          <a:p>
            <a:pPr>
              <a:buFont typeface="Arial" charset="0"/>
              <a:buNone/>
            </a:pPr>
            <a:r>
              <a:rPr lang="ru-RU" altLang="ru-RU" sz="1400" b="1" i="1" dirty="0"/>
              <a:t>5. Сроки повторного обследования на ПМПК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Повторное обследование на ПМПК в конце 2 четверти текущего учебного года.</a:t>
            </a:r>
          </a:p>
          <a:p>
            <a:pPr>
              <a:buFont typeface="Arial" charset="0"/>
              <a:buNone/>
            </a:pPr>
            <a:r>
              <a:rPr lang="ru-RU" altLang="ru-RU" sz="1400" b="1" i="1" dirty="0"/>
              <a:t>6. Специальные мероприятия или средовые условия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Разработать индивидуальную образовательную программу, индивидуальный учебный план. </a:t>
            </a:r>
            <a:endParaRPr lang="ru-RU" altLang="ru-RU" sz="1400" dirty="0" smtClean="0"/>
          </a:p>
          <a:p>
            <a:pPr>
              <a:buFont typeface="Arial" charset="0"/>
              <a:buNone/>
            </a:pPr>
            <a:r>
              <a:rPr lang="ru-RU" altLang="ru-RU" sz="1400" dirty="0"/>
              <a:t>Г</a:t>
            </a:r>
            <a:r>
              <a:rPr lang="ru-RU" altLang="ru-RU" sz="1400" dirty="0" smtClean="0"/>
              <a:t>ибкий </a:t>
            </a:r>
            <a:r>
              <a:rPr lang="ru-RU" altLang="ru-RU" sz="1400" dirty="0"/>
              <a:t>режим учебных и эмоциональных нагрузок.</a:t>
            </a:r>
          </a:p>
          <a:p>
            <a:pPr>
              <a:buFont typeface="Arial" charset="0"/>
              <a:buNone/>
            </a:pPr>
            <a:r>
              <a:rPr lang="ru-RU" altLang="ru-RU" sz="1400" b="1" i="1" dirty="0"/>
              <a:t>7. Прогноз развития ребенка при выполнении данных выше рекомендаций</a:t>
            </a:r>
            <a:endParaRPr lang="ru-RU" altLang="ru-RU" sz="1400" dirty="0"/>
          </a:p>
          <a:p>
            <a:pPr>
              <a:buFont typeface="Arial" charset="0"/>
              <a:buNone/>
            </a:pPr>
            <a:r>
              <a:rPr lang="ru-RU" altLang="ru-RU" sz="1400" dirty="0"/>
              <a:t>Благоприятный, относительно – благоприятный. 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Состав комиссии:</a:t>
            </a:r>
          </a:p>
          <a:p>
            <a:pPr>
              <a:buFont typeface="Arial" charset="0"/>
              <a:buNone/>
            </a:pPr>
            <a:r>
              <a:rPr lang="ru-RU" altLang="ru-RU" sz="1400" dirty="0"/>
              <a:t> </a:t>
            </a:r>
            <a:r>
              <a:rPr lang="ru-RU" altLang="ru-RU" sz="1000" dirty="0"/>
              <a:t>Врач-психиатр _____________________________________________________________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000" dirty="0"/>
              <a:t>Учитель - дефектолог 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000" dirty="0"/>
              <a:t>Учитель – логопед ___________________________________________________________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000" dirty="0"/>
              <a:t>Педагог - психолог___________________________________________________________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000" dirty="0"/>
              <a:t>Социальный педагог _________________________________________________________</a:t>
            </a:r>
          </a:p>
          <a:p>
            <a:pPr>
              <a:buFont typeface="Arial" charset="0"/>
              <a:buNone/>
            </a:pPr>
            <a:r>
              <a:rPr lang="ru-RU" altLang="ru-RU" sz="1000" dirty="0"/>
              <a:t>Секретарь __________________________________________________________________   </a:t>
            </a:r>
            <a:endParaRPr lang="ru-RU" altLang="ru-RU" sz="1000" dirty="0" smtClean="0"/>
          </a:p>
          <a:p>
            <a:pPr>
              <a:buFont typeface="Arial" charset="0"/>
              <a:buNone/>
            </a:pPr>
            <a:r>
              <a:rPr lang="ru-RU" altLang="ru-RU" sz="1000" dirty="0" smtClean="0"/>
              <a:t> </a:t>
            </a:r>
            <a:r>
              <a:rPr lang="ru-RU" altLang="ru-RU" sz="1000" dirty="0"/>
              <a:t>Руководитель </a:t>
            </a:r>
            <a:r>
              <a:rPr lang="ru-RU" altLang="ru-RU" sz="1000" dirty="0" smtClean="0"/>
              <a:t>ТПМПК_____________________/ФИО</a:t>
            </a:r>
            <a:endParaRPr lang="ru-RU" altLang="ru-RU" sz="1000" dirty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400" dirty="0" smtClean="0"/>
              <a:t> 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6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39552" y="1254770"/>
            <a:ext cx="8147248" cy="512655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b="1" dirty="0" smtClean="0">
                <a:latin typeface="Times New Roman" pitchFamily="18" charset="0"/>
                <a:ea typeface="Cambria" charset="0"/>
                <a:cs typeface="Times New Roman" pitchFamily="18" charset="0"/>
              </a:rPr>
              <a:t>Для глухих и слабослышащих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- звукоусиливающая аппаратура;</a:t>
            </a: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- ассистент-</a:t>
            </a:r>
            <a:r>
              <a:rPr lang="ru-RU" sz="1600" dirty="0" err="1">
                <a:latin typeface="Times New Roman" pitchFamily="18" charset="0"/>
                <a:ea typeface="Cambria" charset="0"/>
                <a:cs typeface="Times New Roman" pitchFamily="18" charset="0"/>
              </a:rPr>
              <a:t>сурдопереводчик</a:t>
            </a:r>
            <a:endParaRPr lang="ru-RU" sz="1600" dirty="0">
              <a:latin typeface="Times New Roman" pitchFamily="18" charset="0"/>
              <a:ea typeface="Cambria" charset="0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endParaRPr lang="ru-RU" sz="1600" b="1" dirty="0" smtClean="0">
              <a:latin typeface="Times New Roman" pitchFamily="18" charset="0"/>
              <a:ea typeface="Cambria" charset="0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b="1" dirty="0" smtClean="0">
                <a:latin typeface="Times New Roman" pitchFamily="18" charset="0"/>
                <a:ea typeface="Cambria" charset="0"/>
                <a:cs typeface="Times New Roman" pitchFamily="18" charset="0"/>
              </a:rPr>
              <a:t>Для слабовидящих: </a:t>
            </a:r>
            <a:endParaRPr lang="ru-RU" sz="1600" b="1" dirty="0">
              <a:latin typeface="Times New Roman" pitchFamily="18" charset="0"/>
              <a:ea typeface="Cambria" charset="0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- диагностические материалы в увеличенном размере;</a:t>
            </a: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- наличие увеличительных устройств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endParaRPr lang="ru-RU" sz="1600" b="1" dirty="0" smtClean="0">
              <a:latin typeface="Times New Roman" pitchFamily="18" charset="0"/>
              <a:ea typeface="Cambria" charset="0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b="1" dirty="0" smtClean="0">
                <a:latin typeface="Times New Roman" pitchFamily="18" charset="0"/>
                <a:ea typeface="Cambria" charset="0"/>
                <a:cs typeface="Times New Roman" pitchFamily="18" charset="0"/>
              </a:rPr>
              <a:t>Для слепых: </a:t>
            </a:r>
            <a:r>
              <a:rPr lang="ru-RU" sz="1600" b="1" dirty="0">
                <a:latin typeface="Times New Roman" pitchFamily="18" charset="0"/>
                <a:ea typeface="Cambria" charset="0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ea typeface="Cambria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- выполнение задания на компьютере со специализированным программным обеспечением;</a:t>
            </a: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 - оформление материалов рельефно-точечным шрифтом Брайля; </a:t>
            </a: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- специальные принадлежности для оформления ответов рельефно-точечным шрифтом Брайля</a:t>
            </a: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endParaRPr lang="ru-RU" sz="1600" b="1" dirty="0" smtClean="0">
              <a:latin typeface="Times New Roman" pitchFamily="18" charset="0"/>
              <a:ea typeface="Cambria" charset="0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b="1" dirty="0" smtClean="0">
                <a:latin typeface="Times New Roman" pitchFamily="18" charset="0"/>
                <a:ea typeface="Cambria" charset="0"/>
                <a:cs typeface="Times New Roman" pitchFamily="18" charset="0"/>
              </a:rPr>
              <a:t>Для лиц с нарушениями опорно-двигательного аппарата</a:t>
            </a:r>
            <a:r>
              <a:rPr lang="ru-RU" sz="1600" b="1" dirty="0" smtClean="0">
                <a:latin typeface="Times New Roman" pitchFamily="18" charset="0"/>
                <a:ea typeface="Cambria" charset="0"/>
                <a:cs typeface="Times New Roman" pitchFamily="18" charset="0"/>
              </a:rPr>
              <a:t>: </a:t>
            </a:r>
            <a:endParaRPr lang="ru-RU" sz="1600" b="1" dirty="0">
              <a:latin typeface="Times New Roman" pitchFamily="18" charset="0"/>
              <a:ea typeface="Cambria" charset="0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itchFamily="18" charset="0"/>
                <a:ea typeface="Cambria" charset="0"/>
                <a:cs typeface="Times New Roman" pitchFamily="18" charset="0"/>
              </a:rPr>
              <a:t>- выполнение задания на компьютере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Условия, которые могут быть обеспечены обучающемуся 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ОВЗ и инвалидностью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 проведении оценки качества образования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3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83568" y="1052736"/>
            <a:ext cx="8003232" cy="5328592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Инвалид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 (статья 1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ФЗ № 181).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Ограничение жизнедеятельности ребенка устанавливается если нарушены: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 самообслуживанию,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пособность 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самостоятельному передвижению,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пособность к ориентации в пространстве,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пособность 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общению,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контролировать свое поведение,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 обучению,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 трудовой деятельности.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Ограничения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каждой из этих категорий могут быть выражены в разной степени.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Понятие «инвалид</a:t>
            </a:r>
            <a:r>
              <a:rPr lang="ru-RU" sz="2400" b="1" dirty="0" smtClean="0"/>
              <a:t>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1058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39552" y="1052736"/>
            <a:ext cx="8147248" cy="5328592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нарушения </a:t>
            </a:r>
            <a:r>
              <a:rPr lang="ru-RU" sz="1600" dirty="0"/>
              <a:t>психических функций (сознания, ориентации, интеллекта, личностных особенностей, волевых и побудительных функций, внимания, памяти, психомоторных функций, эмоций, восприятия, мышления, познавательных функций высокого уровня, умственных функций речи, последовательных сложных движений);</a:t>
            </a:r>
          </a:p>
          <a:p>
            <a:pPr lvl="0"/>
            <a:r>
              <a:rPr lang="ru-RU" sz="1600" dirty="0"/>
              <a:t>нарушения языковых и речевых функций (устной </a:t>
            </a:r>
            <a:r>
              <a:rPr lang="ru-RU" sz="1600" dirty="0" smtClean="0"/>
              <a:t>(дизартрия</a:t>
            </a:r>
            <a:r>
              <a:rPr lang="ru-RU" sz="1600" dirty="0"/>
              <a:t>, заикание, </a:t>
            </a:r>
            <a:r>
              <a:rPr lang="ru-RU" sz="1600" dirty="0" err="1"/>
              <a:t>ринолалия</a:t>
            </a:r>
            <a:r>
              <a:rPr lang="ru-RU" sz="1600" dirty="0"/>
              <a:t>, </a:t>
            </a:r>
            <a:r>
              <a:rPr lang="ru-RU" sz="1600" dirty="0" smtClean="0"/>
              <a:t>алалия</a:t>
            </a:r>
            <a:r>
              <a:rPr lang="ru-RU" sz="1600" dirty="0"/>
              <a:t>, афазия), письменной (</a:t>
            </a:r>
            <a:r>
              <a:rPr lang="ru-RU" sz="1600" dirty="0" err="1"/>
              <a:t>дисграфия</a:t>
            </a:r>
            <a:r>
              <a:rPr lang="ru-RU" sz="1600" dirty="0"/>
              <a:t>, </a:t>
            </a:r>
            <a:r>
              <a:rPr lang="ru-RU" sz="1600" dirty="0" err="1"/>
              <a:t>дислексия</a:t>
            </a:r>
            <a:r>
              <a:rPr lang="ru-RU" sz="1600" dirty="0"/>
              <a:t>), вербальной и невербальной речи; нарушение голосообразования);</a:t>
            </a:r>
          </a:p>
          <a:p>
            <a:pPr lvl="0"/>
            <a:r>
              <a:rPr lang="ru-RU" sz="1600" dirty="0"/>
              <a:t>нарушения сенсорных функций (зрения, слуха, обоняния, осязания, тактильной, болевой, температурной, вибрационной и других видов чувствительности, вестибулярной функции, боль);</a:t>
            </a:r>
          </a:p>
          <a:p>
            <a:pPr lvl="0"/>
            <a:r>
              <a:rPr lang="ru-RU" sz="1600" dirty="0"/>
              <a:t>нарушения нейромышечных, скелетных и связанных с движением </a:t>
            </a:r>
            <a:r>
              <a:rPr lang="ru-RU" sz="1600" dirty="0" smtClean="0"/>
              <a:t>функций </a:t>
            </a:r>
            <a:r>
              <a:rPr lang="ru-RU" sz="1600" dirty="0"/>
              <a:t>(движения головы, туловища, конечностей, в том числе костей, суставов, мышц; статики, координации движений);</a:t>
            </a:r>
          </a:p>
          <a:p>
            <a:pPr lvl="0"/>
            <a:r>
              <a:rPr lang="ru-RU" sz="1600" dirty="0"/>
              <a:t>нарушения функций сердечно-сосудистой системы, дыхательной системы, пищеварительной, эндокринной систем и метаболизма, системы крови и иммунной системы, мочевыделительной функции, функции кожи и связанных с ней систем;</a:t>
            </a:r>
          </a:p>
          <a:p>
            <a:pPr lvl="0"/>
            <a:r>
              <a:rPr lang="ru-RU" sz="1600" dirty="0"/>
              <a:t>нарушения, обусловленные физическим внешним уродством (деформации лица, головы, туловища, конечностей, приводящие к внешнему уродству; аномальные отверстия пищеварительного, мочевыделительного, дыхательного трактов; нарушение размеров тела).</a:t>
            </a:r>
          </a:p>
          <a:p>
            <a:endParaRPr lang="ru-RU" sz="16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Основные виды стойких расстройств функций организма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817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98209" y="1556908"/>
            <a:ext cx="8232959" cy="4752412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I </a:t>
            </a:r>
            <a:r>
              <a:rPr lang="ru-RU" sz="1800" b="1" dirty="0"/>
              <a:t>степень</a:t>
            </a:r>
            <a:r>
              <a:rPr lang="ru-RU" sz="1800" dirty="0"/>
              <a:t> — стойкие незначительные нарушения функций организма человека, обусловленные заболеваниями, последствиями травм или дефектами, в диапазоне от 10 до 30%;</a:t>
            </a:r>
          </a:p>
          <a:p>
            <a:r>
              <a:rPr lang="ru-RU" sz="1800" b="1" dirty="0"/>
              <a:t>II степень</a:t>
            </a:r>
            <a:r>
              <a:rPr lang="ru-RU" sz="1800" dirty="0"/>
              <a:t> — стойкие умеренные нарушения функций организма человека, обусловленные заболеваниями, последствиями травм или дефектами, в диапазоне от 40 до 60%;</a:t>
            </a:r>
          </a:p>
          <a:p>
            <a:r>
              <a:rPr lang="ru-RU" sz="1800" b="1" dirty="0"/>
              <a:t>III степень</a:t>
            </a:r>
            <a:r>
              <a:rPr lang="ru-RU" sz="1800" dirty="0"/>
              <a:t> — стойкие выраженные нарушения функций организма человека, обусловленные заболеваниями, последствиями травм или дефектами, в диапазоне от 70 до 80%;</a:t>
            </a:r>
          </a:p>
          <a:p>
            <a:r>
              <a:rPr lang="ru-RU" sz="1800" b="1" dirty="0"/>
              <a:t>IV степень</a:t>
            </a:r>
            <a:r>
              <a:rPr lang="ru-RU" sz="1800" dirty="0"/>
              <a:t> — стойкие значительно выраженные нарушения функций организма человека, обусловленные заболеваниями, последствиями травм или дефектами, в диапазоне от 90 до 100%.</a:t>
            </a:r>
          </a:p>
          <a:p>
            <a:endParaRPr lang="ru-RU" sz="18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8209" y="476672"/>
            <a:ext cx="871296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 smtClean="0"/>
          </a:p>
          <a:p>
            <a:r>
              <a:rPr lang="ru-RU" sz="2400" b="1" dirty="0" smtClean="0"/>
              <a:t>Возможные степени нарушений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49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лубой овал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Голубой овал</Template>
  <TotalTime>892</TotalTime>
  <Words>1569</Words>
  <Application>Microsoft Office PowerPoint</Application>
  <PresentationFormat>Экран (4:3)</PresentationFormat>
  <Paragraphs>227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Голубой овал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«Особенности взаимодействия родителей и специалистов сопровождения  инвалидов и обучающихся с ОВЗ в  условиях инклюзивного профессионального образования»</dc:title>
  <dc:creator>Елена</dc:creator>
  <cp:lastModifiedBy>Елена</cp:lastModifiedBy>
  <cp:revision>90</cp:revision>
  <dcterms:created xsi:type="dcterms:W3CDTF">2019-03-28T16:45:14Z</dcterms:created>
  <dcterms:modified xsi:type="dcterms:W3CDTF">2019-11-04T15:10:58Z</dcterms:modified>
</cp:coreProperties>
</file>