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-1330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905000" y="731519"/>
            <a:ext cx="6400800" cy="347472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3324113" y="731519"/>
            <a:ext cx="4829287" cy="4894729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 bwMode="auto">
          <a:xfrm>
            <a:off x="1143000" y="731520"/>
            <a:ext cx="6400800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22437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 bwMode="auto">
          <a:xfrm>
            <a:off x="1142999" y="731519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 bwMode="auto">
          <a:xfrm>
            <a:off x="4645152" y="731520"/>
            <a:ext cx="3346704" cy="347472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>
              <a:spcBef>
                <a:spcPts val="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/>
              <a:buNone/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5105400"/>
            <a:ext cx="9144000" cy="1752599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 bwMode="auto"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t>03.07.2025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20040" indent="-320040" algn="r" defTabSz="914400">
        <a:spcBef>
          <a:spcPts val="0"/>
        </a:spcBef>
        <a:buClr>
          <a:schemeClr val="accent6">
            <a:lumMod val="75000"/>
          </a:schemeClr>
        </a:buClr>
        <a:buSzPct val="128000"/>
        <a:buFont typeface="Georgia"/>
        <a:buChar char="*"/>
        <a:defRPr sz="4600" b="1" i="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286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>
        <a:spcBef>
          <a:spcPts val="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/>
        <a:buChar char="*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3787" y="28533"/>
            <a:ext cx="9144000" cy="23161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Прямоугольник 2"/>
          <p:cNvSpPr/>
          <p:nvPr/>
        </p:nvSpPr>
        <p:spPr bwMode="auto">
          <a:xfrm>
            <a:off x="755576" y="3105835"/>
            <a:ext cx="7056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>
                <a:ln>
                  <a:solidFill>
                    <a:srgbClr val="0000CC"/>
                  </a:solidFill>
                </a:ln>
                <a:solidFill>
                  <a:srgbClr val="009900"/>
                </a:solidFill>
              </a:rPr>
              <a:t>«Информация для родителей будущих первоклассников»</a:t>
            </a:r>
            <a:endParaRPr/>
          </a:p>
          <a:p>
            <a:pPr>
              <a:defRPr/>
            </a:pPr>
            <a:endParaRPr lang="ru-RU" b="1" i="1">
              <a:ln>
                <a:solidFill>
                  <a:srgbClr val="0000CC"/>
                </a:solidFill>
              </a:ln>
              <a:solidFill>
                <a:srgbClr val="009900"/>
              </a:solidFill>
            </a:endParaRPr>
          </a:p>
          <a:p>
            <a:pPr>
              <a:defRPr/>
            </a:pPr>
            <a:endParaRPr lang="ru-RU" b="1" i="1">
              <a:ln>
                <a:solidFill>
                  <a:srgbClr val="0000CC"/>
                </a:solidFill>
              </a:ln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ru-RU" sz="3600" b="1">
                <a:solidFill>
                  <a:srgbClr val="FF0000"/>
                </a:solidFill>
              </a:rPr>
              <a:t>МАОУ ЦО «ВЕРХ-ТУЛИНСКИЙ»</a:t>
            </a:r>
            <a:endParaRPr/>
          </a:p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71719" cy="23161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260648"/>
            <a:ext cx="8352927" cy="165618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О школьной форме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27584" y="2316162"/>
            <a:ext cx="7920880" cy="36331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Повседневная форма: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7030A0"/>
                </a:solidFill>
                <a:latin typeface="Times New Roman"/>
                <a:cs typeface="Times New Roman"/>
              </a:rPr>
              <a:t>Мальчики</a:t>
            </a:r>
            <a:r>
              <a:rPr lang="ru-RU" sz="2800">
                <a:solidFill>
                  <a:srgbClr val="7030A0"/>
                </a:solidFill>
                <a:latin typeface="Times New Roman"/>
                <a:cs typeface="Times New Roman"/>
              </a:rPr>
              <a:t> – однотонная сорочка или водолазка, брюки, жилет темно-синего цвета, туфли.</a:t>
            </a:r>
          </a:p>
          <a:p>
            <a:pPr algn="ctr">
              <a:defRPr/>
            </a:pPr>
            <a:r>
              <a:rPr lang="ru-RU" sz="2800" b="1">
                <a:solidFill>
                  <a:srgbClr val="7030A0"/>
                </a:solidFill>
                <a:latin typeface="Times New Roman"/>
                <a:cs typeface="Times New Roman"/>
              </a:rPr>
              <a:t>Девочки</a:t>
            </a:r>
            <a:r>
              <a:rPr lang="ru-RU" sz="2800">
                <a:solidFill>
                  <a:srgbClr val="7030A0"/>
                </a:solidFill>
                <a:latin typeface="Times New Roman"/>
                <a:cs typeface="Times New Roman"/>
              </a:rPr>
              <a:t> - платье (обязательно!) тёмно-синего цвета с белым воротником, однотонные колготки, туфли. </a:t>
            </a:r>
          </a:p>
          <a:p>
            <a:pPr algn="l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332656"/>
            <a:ext cx="8568952" cy="122413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600">
                <a:solidFill>
                  <a:srgbClr val="0070C0"/>
                </a:solidFill>
                <a:latin typeface="Times New Roman"/>
                <a:cs typeface="Times New Roman"/>
              </a:rPr>
              <a:t>Готовность ребёнка к школе </a:t>
            </a:r>
            <a:br>
              <a:rPr lang="ru-RU" sz="36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3600">
                <a:solidFill>
                  <a:srgbClr val="0070C0"/>
                </a:solidFill>
                <a:latin typeface="Times New Roman"/>
                <a:cs typeface="Times New Roman"/>
              </a:rPr>
              <a:t>(советы психолога)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59632" y="2060848"/>
            <a:ext cx="7305559" cy="424847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155076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556792"/>
            <a:ext cx="8352928" cy="1584175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400">
                <a:solidFill>
                  <a:srgbClr val="0070C0"/>
                </a:solidFill>
                <a:cs typeface="Times New Roman"/>
              </a:rPr>
              <a:t>Психологическая готовность ребёнка к школе представляет собой совокупность личностных качеств, умений и навыков, а также, определенный уровень развития психических функций.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187624" y="2060848"/>
            <a:ext cx="7488832" cy="4608512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ru-RU" sz="2800">
              <a:solidFill>
                <a:srgbClr val="7030A0"/>
              </a:solidFill>
              <a:cs typeface="Times New Roman"/>
            </a:endParaRPr>
          </a:p>
          <a:p>
            <a:pPr algn="ctr">
              <a:defRPr/>
            </a:pPr>
            <a:endParaRPr lang="ru-RU" sz="2800">
              <a:solidFill>
                <a:srgbClr val="7030A0"/>
              </a:solidFill>
              <a:cs typeface="Times New Roman"/>
            </a:endParaRPr>
          </a:p>
          <a:p>
            <a:pPr algn="ctr">
              <a:defRPr/>
            </a:pPr>
            <a:r>
              <a:rPr lang="ru-RU" sz="2800">
                <a:solidFill>
                  <a:srgbClr val="7030A0"/>
                </a:solidFill>
                <a:cs typeface="Times New Roman"/>
              </a:rPr>
              <a:t>Таким образом, психологическая готовность ребенка к школе  предполагает несколько составляющих: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rgbClr val="7030A0"/>
                </a:solidFill>
                <a:cs typeface="Times New Roman"/>
              </a:rPr>
              <a:t>Личностно-социальная готовность.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rgbClr val="7030A0"/>
                </a:solidFill>
                <a:cs typeface="Times New Roman"/>
              </a:rPr>
              <a:t>Интеллектуальная готовность.</a:t>
            </a:r>
            <a:endParaRPr/>
          </a:p>
          <a:p>
            <a:pPr algn="ctr">
              <a:defRPr/>
            </a:pPr>
            <a:r>
              <a:rPr lang="ru-RU" sz="2800">
                <a:solidFill>
                  <a:srgbClr val="7030A0"/>
                </a:solidFill>
                <a:cs typeface="Times New Roman"/>
              </a:rPr>
              <a:t>Мотивационная готовность.</a:t>
            </a:r>
            <a:endParaRPr/>
          </a:p>
          <a:p>
            <a:pPr algn="ctr">
              <a:defRPr/>
            </a:pPr>
            <a:endParaRPr lang="ru-RU" sz="320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260648"/>
            <a:ext cx="8784976" cy="648072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ru-RU" sz="2800" b="0">
                <a:solidFill>
                  <a:srgbClr val="0070C0"/>
                </a:solidFill>
                <a:cs typeface="Times New Roman"/>
              </a:rPr>
              <a:t>Личностно-социальная готовность ребёнка к школе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11560" y="1124744"/>
            <a:ext cx="8208912" cy="525658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ru-RU"/>
              <a:t>	</a:t>
            </a:r>
            <a:r>
              <a:rPr lang="ru-RU" sz="2400">
                <a:solidFill>
                  <a:srgbClr val="7030A0"/>
                </a:solidFill>
                <a:cs typeface="Times New Roman"/>
              </a:rPr>
              <a:t>Чтобы ребёнок чувствовал личностно-социальную готовность к школе, родителям на каком-то этапе необходимо «отделиться» от него и дать ему возможность общаться с разными людьми. Пусть ребёнок сам устанавливает контакты, не надо его подталкивать или частично брать на себя его функции, «помогая» ему знакомиться.  Если у Вас домашний ребёнок, старайтесь чаще выбираться в места скопления народа, чтобы приучать его к коллективу.</a:t>
            </a:r>
            <a:endParaRPr/>
          </a:p>
          <a:p>
            <a:pPr algn="just">
              <a:defRPr/>
            </a:pPr>
            <a:r>
              <a:rPr lang="ru-RU" sz="2400">
                <a:solidFill>
                  <a:srgbClr val="7030A0"/>
                </a:solidFill>
                <a:cs typeface="Times New Roman"/>
              </a:rPr>
              <a:t>	Очень важна для формирования личностно-социальной готовности ребёнка к школе его адекватная самооценка. Ребёнок не должен ни занижать свои способности, ни ставить себя выше других – и то, и другое создаст ему проблемы при обучении в школе.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188640"/>
            <a:ext cx="8568952" cy="648072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ru-RU" sz="2800">
                <a:solidFill>
                  <a:srgbClr val="0070C0"/>
                </a:solidFill>
                <a:cs typeface="Times New Roman"/>
              </a:rPr>
              <a:t>Интеллектуальная готовность ребёнка к школе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51520" y="908720"/>
            <a:ext cx="8280919" cy="6048672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ru-RU"/>
              <a:t>	</a:t>
            </a:r>
            <a:r>
              <a:rPr lang="ru-RU" sz="2400">
                <a:solidFill>
                  <a:srgbClr val="7030A0"/>
                </a:solidFill>
              </a:rPr>
              <a:t>К моменту поступления в школу у ребёнка должен быть накоплен определённый багаж знаний, полученных опытным путем. Для этого малыш должен не просто задавать бесконечные «почему?» маме и папе, а самостоятельно находить ответы на все свои вопросы, постигая причинно-следственные связи. Об умении устанавливать причинно-следственные связи говорит употребление ребёнком в речи таких оборотов. Как «…если, то…», «потому что», «поэтому» и т.п.</a:t>
            </a:r>
            <a:endParaRPr/>
          </a:p>
          <a:p>
            <a:pPr algn="l">
              <a:defRPr/>
            </a:pPr>
            <a:r>
              <a:rPr lang="ru-RU" sz="2400"/>
              <a:t>	</a:t>
            </a:r>
            <a:r>
              <a:rPr lang="ru-RU" sz="2400">
                <a:solidFill>
                  <a:srgbClr val="7030A0"/>
                </a:solidFill>
              </a:rPr>
              <a:t>К шести-семи годам дошкольник должен хорошо знать свой адрес, название населённого пункта, где он проживает, название страны, столицы. Знать имена и отчества родителей, где они работают. Ориентироваться во временах года, их последовательности и основных признаках. Знать названия месяцев. Дней недели, текущий год.</a:t>
            </a:r>
            <a:endParaRPr/>
          </a:p>
          <a:p>
            <a:pPr algn="l">
              <a:defRPr/>
            </a:pPr>
            <a:r>
              <a:rPr lang="ru-RU" sz="2400"/>
              <a:t>	</a:t>
            </a:r>
            <a:endParaRPr lang="ru-RU" sz="240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332656"/>
            <a:ext cx="8568952" cy="720080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ru-RU" sz="2800">
                <a:solidFill>
                  <a:srgbClr val="0070C0"/>
                </a:solidFill>
              </a:rPr>
              <a:t>Мотивационная готовность ребенка к школе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23528" y="1268760"/>
            <a:ext cx="8136904" cy="496855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/>
              <a:t>	</a:t>
            </a:r>
            <a:r>
              <a:rPr lang="ru-RU" sz="2200">
                <a:solidFill>
                  <a:srgbClr val="7030A0"/>
                </a:solidFill>
              </a:rPr>
              <a:t>Родители должны объяснить, зачем дети ходят в школу, и сформировать у ребёнка желание учиться, ответственное отношение к учёбе и, естественно, положительную мотивацию:</a:t>
            </a:r>
            <a:endParaRPr/>
          </a:p>
          <a:p>
            <a:pPr algn="l">
              <a:defRPr/>
            </a:pPr>
            <a:r>
              <a:rPr lang="ru-RU" sz="2200">
                <a:solidFill>
                  <a:srgbClr val="7030A0"/>
                </a:solidFill>
              </a:rPr>
              <a:t> - к школе, - к учителю, - к учебной деятельности, - к самому себе.</a:t>
            </a:r>
            <a:endParaRPr/>
          </a:p>
          <a:p>
            <a:pPr algn="l">
              <a:defRPr/>
            </a:pPr>
            <a:r>
              <a:rPr lang="ru-RU" sz="2200">
                <a:solidFill>
                  <a:srgbClr val="7030A0"/>
                </a:solidFill>
              </a:rPr>
              <a:t>	Чтобы сформировать мотивационную готовность ребёнка к школе, предоставьте ему больше самостоятельности в действиях. Если раньше Вы хвалили его за каждый шаг, то теперь хвалите только за готовый результат. Не пугая ребёнка, объясните, что в школе его не будут хвалить за каждую мелочь, у него будут задания, которые надо будет выполнить. В то же время, настройте его на успех и дайте понять, что Вы в него верите.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1124744"/>
            <a:ext cx="7532317" cy="3471250"/>
          </a:xfrm>
        </p:spPr>
        <p:txBody>
          <a:bodyPr/>
          <a:lstStyle/>
          <a:p>
            <a:pPr marL="0" indent="0" algn="l">
              <a:buNone/>
              <a:defRPr/>
            </a:pPr>
            <a:r>
              <a:rPr lang="ru-RU" dirty="0"/>
              <a:t>Знакомство  первоклассников с учителем пройдут </a:t>
            </a:r>
            <a:r>
              <a:rPr lang="ru-RU" smtClean="0"/>
              <a:t>19-20  августа с 9-00 до 10-00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022437" y="4725143"/>
            <a:ext cx="5970494" cy="71782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u="sng">
                <a:solidFill>
                  <a:srgbClr val="FF0000"/>
                </a:solidFill>
              </a:rPr>
              <a:t>Следите за информацией на сайте!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-33001" y="188913"/>
            <a:ext cx="9177001" cy="165576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3600">
                <a:solidFill>
                  <a:srgbClr val="FF0000"/>
                </a:solidFill>
                <a:cs typeface="Times New Roman"/>
              </a:rPr>
              <a:t>Ваш ребёнок – будущий первоклассник!!!</a:t>
            </a:r>
            <a:br>
              <a:rPr lang="ru-RU" sz="3600">
                <a:solidFill>
                  <a:srgbClr val="FF0000"/>
                </a:solidFill>
                <a:cs typeface="Times New Roman"/>
              </a:rPr>
            </a:br>
            <a:r>
              <a:rPr lang="ru-RU" sz="3600">
                <a:solidFill>
                  <a:srgbClr val="FF0000"/>
                </a:solidFill>
                <a:cs typeface="Times New Roman"/>
              </a:rPr>
              <a:t/>
            </a:r>
            <a:br>
              <a:rPr lang="ru-RU" sz="3600">
                <a:solidFill>
                  <a:srgbClr val="FF0000"/>
                </a:solidFill>
                <a:cs typeface="Times New Roman"/>
              </a:rPr>
            </a:br>
            <a: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3600" b="0" i="1">
                <a:solidFill>
                  <a:srgbClr val="0070C0"/>
                </a:solidFill>
                <a:latin typeface="Times New Roman"/>
                <a:cs typeface="Times New Roman"/>
              </a:rPr>
              <a:t>     </a:t>
            </a:r>
            <a:r>
              <a:rPr lang="ru-RU" sz="3600">
                <a:solidFill>
                  <a:srgbClr val="0070C0"/>
                </a:solidFill>
                <a:latin typeface="+mn-lt"/>
                <a:cs typeface="Times New Roman"/>
              </a:rPr>
              <a:t>Следующая информация для Вас: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001" y="-6927"/>
            <a:ext cx="2200275" cy="223202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-13787" y="28533"/>
            <a:ext cx="9144000" cy="231616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231616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1628800"/>
            <a:ext cx="9001000" cy="3024336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2800">
                <a:solidFill>
                  <a:srgbClr val="FF0000"/>
                </a:solidFill>
                <a:cs typeface="Times New Roman"/>
              </a:rPr>
              <a:t>Что нужно в школу </a:t>
            </a:r>
            <a:br>
              <a:rPr lang="ru-RU" sz="2800">
                <a:solidFill>
                  <a:srgbClr val="FF0000"/>
                </a:solidFill>
                <a:cs typeface="Times New Roman"/>
              </a:rPr>
            </a:br>
            <a:r>
              <a:rPr lang="ru-RU" sz="2800">
                <a:solidFill>
                  <a:srgbClr val="FF0000"/>
                </a:solidFill>
                <a:cs typeface="Times New Roman"/>
              </a:rPr>
              <a:t>первокласснику?</a:t>
            </a:r>
            <a: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  <a:t/>
            </a:r>
            <a:br>
              <a:rPr lang="ru-RU" sz="4000">
                <a:solidFill>
                  <a:srgbClr val="0070C0"/>
                </a:solidFill>
                <a:latin typeface="Times New Roman"/>
                <a:cs typeface="Times New Roman"/>
              </a:rPr>
            </a:br>
            <a:r>
              <a:rPr lang="ru-RU" sz="2800" u="sng">
                <a:solidFill>
                  <a:srgbClr val="0070C0"/>
                </a:solidFill>
                <a:latin typeface="+mn-lt"/>
                <a:cs typeface="Times New Roman"/>
              </a:rPr>
              <a:t>Список необходимых  принадлежностей</a:t>
            </a:r>
            <a:br>
              <a:rPr lang="ru-RU" sz="2800" u="sng">
                <a:solidFill>
                  <a:srgbClr val="0070C0"/>
                </a:solidFill>
                <a:latin typeface="+mn-lt"/>
                <a:cs typeface="Times New Roman"/>
              </a:rPr>
            </a:br>
            <a:r>
              <a:rPr lang="ru-RU" sz="2800" u="sng">
                <a:solidFill>
                  <a:srgbClr val="0070C0"/>
                </a:solidFill>
                <a:latin typeface="+mn-lt"/>
                <a:cs typeface="Times New Roman"/>
              </a:rPr>
              <a:t> для первоклассника</a:t>
            </a:r>
            <a:br>
              <a:rPr lang="ru-RU" sz="2800" u="sng">
                <a:solidFill>
                  <a:srgbClr val="0070C0"/>
                </a:solidFill>
                <a:latin typeface="+mn-lt"/>
                <a:cs typeface="Times New Roman"/>
              </a:rPr>
            </a:br>
            <a:r>
              <a:rPr lang="ru-RU" sz="2800" u="sng">
                <a:solidFill>
                  <a:srgbClr val="0070C0"/>
                </a:solidFill>
                <a:latin typeface="+mn-lt"/>
                <a:cs typeface="Times New Roman"/>
              </a:rPr>
              <a:t/>
            </a:r>
            <a:br>
              <a:rPr lang="ru-RU" sz="2800" u="sng">
                <a:solidFill>
                  <a:srgbClr val="0070C0"/>
                </a:solidFill>
                <a:latin typeface="+mn-lt"/>
                <a:cs typeface="Times New Roman"/>
              </a:rPr>
            </a:br>
            <a:r>
              <a:rPr lang="ru-RU" sz="4000" u="sng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br>
              <a:rPr lang="ru-RU" sz="4000" u="sng">
                <a:solidFill>
                  <a:srgbClr val="0070C0"/>
                </a:solidFill>
                <a:latin typeface="Times New Roman"/>
                <a:cs typeface="Times New Roman"/>
              </a:rPr>
            </a:br>
            <a:endParaRPr lang="ru-RU" sz="4000" u="sng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23528" y="2996952"/>
            <a:ext cx="8568952" cy="309634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latin typeface="Times New Roman"/>
                <a:cs typeface="Times New Roman"/>
              </a:rPr>
              <a:t>ранец (рюкзак, портфель</a:t>
            </a:r>
            <a:r>
              <a:rPr lang="ru-RU" sz="2400" dirty="0" smtClean="0">
                <a:solidFill>
                  <a:srgbClr val="7030A0"/>
                </a:solidFill>
                <a:latin typeface="Times New Roman"/>
                <a:cs typeface="Times New Roman"/>
              </a:rPr>
              <a:t>); школьная </a:t>
            </a:r>
            <a:r>
              <a:rPr lang="ru-RU" sz="2400" dirty="0">
                <a:solidFill>
                  <a:srgbClr val="7030A0"/>
                </a:solidFill>
                <a:latin typeface="Times New Roman"/>
                <a:cs typeface="Times New Roman"/>
              </a:rPr>
              <a:t>форма;  сменная обувь (лёгкие туфли);</a:t>
            </a:r>
            <a:endParaRPr dirty="0"/>
          </a:p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latin typeface="Times New Roman"/>
                <a:cs typeface="Times New Roman"/>
              </a:rPr>
              <a:t>спортивная форма (в зале: спортивные брюки (шорты), футболка однотонная (</a:t>
            </a:r>
            <a:r>
              <a:rPr lang="ru-RU" sz="2400" u="sng" dirty="0">
                <a:solidFill>
                  <a:srgbClr val="7030A0"/>
                </a:solidFill>
                <a:latin typeface="Times New Roman"/>
                <a:cs typeface="Times New Roman"/>
              </a:rPr>
              <a:t>цвет футболки уточнит классный руководитель на первом родительском собрании</a:t>
            </a:r>
            <a:r>
              <a:rPr lang="ru-RU" sz="2400" dirty="0">
                <a:solidFill>
                  <a:srgbClr val="7030A0"/>
                </a:solidFill>
                <a:latin typeface="Times New Roman"/>
                <a:cs typeface="Times New Roman"/>
              </a:rPr>
              <a:t>)  ;  </a:t>
            </a:r>
            <a:endParaRPr dirty="0"/>
          </a:p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latin typeface="Times New Roman"/>
                <a:cs typeface="Times New Roman"/>
              </a:rPr>
              <a:t>на улице: спортивный костюм; обувь для уроков физической культуры  (кеды, кроссовки на нескользкой  подошве);</a:t>
            </a:r>
            <a:endParaRPr dirty="0"/>
          </a:p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latin typeface="Times New Roman"/>
                <a:cs typeface="Times New Roman"/>
              </a:rPr>
              <a:t>сумка (мешок) для сменной обуви. </a:t>
            </a:r>
          </a:p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Все вещи обязательно подписать!</a:t>
            </a:r>
            <a:endParaRPr dirty="0"/>
          </a:p>
          <a:p>
            <a:pPr algn="ctr">
              <a:defRPr/>
            </a:pPr>
            <a:endParaRPr lang="ru-RU" sz="2400" dirty="0"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23161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332655"/>
            <a:ext cx="9144000" cy="216024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200">
                <a:solidFill>
                  <a:srgbClr val="0070C0"/>
                </a:solidFill>
              </a:rPr>
              <a:t/>
            </a:r>
            <a:br>
              <a:rPr lang="ru-RU" sz="3200">
                <a:solidFill>
                  <a:srgbClr val="0070C0"/>
                </a:solidFill>
              </a:rPr>
            </a:br>
            <a:r>
              <a:rPr lang="ru-RU" sz="3200">
                <a:solidFill>
                  <a:srgbClr val="0070C0"/>
                </a:solidFill>
              </a:rPr>
              <a:t/>
            </a:r>
            <a:br>
              <a:rPr lang="ru-RU" sz="3200">
                <a:solidFill>
                  <a:srgbClr val="0070C0"/>
                </a:solidFill>
              </a:rPr>
            </a:br>
            <a:r>
              <a:rPr lang="ru-RU" sz="3200">
                <a:solidFill>
                  <a:srgbClr val="0070C0"/>
                </a:solidFill>
              </a:rPr>
              <a:t/>
            </a:r>
            <a:br>
              <a:rPr lang="ru-RU" sz="3200">
                <a:solidFill>
                  <a:srgbClr val="0070C0"/>
                </a:solidFill>
              </a:rPr>
            </a:br>
            <a:r>
              <a:rPr lang="ru-RU" sz="2800">
                <a:solidFill>
                  <a:srgbClr val="0070C0"/>
                </a:solidFill>
                <a:latin typeface="+mn-lt"/>
              </a:rPr>
              <a:t>Список канцелярских товаров</a:t>
            </a:r>
            <a:br>
              <a:rPr lang="ru-RU" sz="2800">
                <a:solidFill>
                  <a:srgbClr val="0070C0"/>
                </a:solidFill>
                <a:latin typeface="+mn-lt"/>
              </a:rPr>
            </a:b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для первоклассника </a:t>
            </a:r>
            <a:b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на сентябрь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11560" y="2564903"/>
            <a:ext cx="8064896" cy="360040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</a:rPr>
              <a:t>Пенал</a:t>
            </a:r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В пенале: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Шариковые ручки (не автомат) с синим стержнем – 2 шт.;  </a:t>
            </a:r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Простые карандаши (хорошо отточены) – 2 шт.;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Ластик – 1 шт.; точилка с боксом – 1 шт.; </a:t>
            </a:r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 Линейка деревянная (15-20 см) – 1 шт.;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Цветные карандаши: жёлтый, красный, синий, зелёный.</a:t>
            </a:r>
            <a:endParaRPr/>
          </a:p>
          <a:p>
            <a:pPr algn="l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12853" y="0"/>
            <a:ext cx="9144000" cy="23161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332655"/>
            <a:ext cx="9144000" cy="216024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Список канцелярских товаров</a:t>
            </a:r>
            <a:b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для первоклассника </a:t>
            </a:r>
            <a:b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на сентябрь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71599" y="2636912"/>
            <a:ext cx="7776864" cy="3528391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</a:rPr>
              <a:t>Папка для тетрадей</a:t>
            </a:r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В папке:</a:t>
            </a:r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Однотонная зеленая тетрадь (твёрдая обложка) в крупную клетку – 2 шт.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Однотонная зеленая тетрадь (твёрдая обложка) в косую линию с частыми наклонными – 2 шт.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(</a:t>
            </a:r>
            <a:r>
              <a:rPr lang="ru-RU" sz="2400" u="sng">
                <a:solidFill>
                  <a:srgbClr val="7030A0"/>
                </a:solidFill>
                <a:latin typeface="Times New Roman"/>
                <a:cs typeface="Times New Roman"/>
              </a:rPr>
              <a:t>Тетради лучше приобрести после первого родительского собрания</a:t>
            </a: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)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Прозрачные плотные обложки для тетрадей – 4 шт.</a:t>
            </a:r>
          </a:p>
          <a:p>
            <a:pPr algn="l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4080" y="0"/>
            <a:ext cx="9144000" cy="23161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332655"/>
            <a:ext cx="9144000" cy="208823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>
                <a:solidFill>
                  <a:srgbClr val="0070C0"/>
                </a:solidFill>
                <a:latin typeface="+mn-lt"/>
              </a:rPr>
              <a:t>Список канцелярских товаров</a:t>
            </a:r>
            <a:br>
              <a:rPr lang="ru-RU" sz="2800">
                <a:solidFill>
                  <a:srgbClr val="0070C0"/>
                </a:solidFill>
                <a:latin typeface="+mn-lt"/>
              </a:rPr>
            </a:b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для первоклассника </a:t>
            </a:r>
            <a:b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на сентябрь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25640" y="2780928"/>
            <a:ext cx="7920880" cy="316835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Обложки для учебников (</a:t>
            </a:r>
            <a:r>
              <a:rPr lang="ru-RU" sz="2400" u="sng">
                <a:solidFill>
                  <a:srgbClr val="7030A0"/>
                </a:solidFill>
                <a:latin typeface="Times New Roman"/>
                <a:cs typeface="Times New Roman"/>
              </a:rPr>
              <a:t>лучше приобрести после получения учебников</a:t>
            </a: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);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Закладки для учебников (удобнее – «ляссе»);</a:t>
            </a:r>
            <a:endParaRPr/>
          </a:p>
          <a:p>
            <a:pPr algn="ctr">
              <a:defRPr/>
            </a:pPr>
            <a:r>
              <a:rPr lang="ru-RU" sz="2400">
                <a:solidFill>
                  <a:srgbClr val="7030A0"/>
                </a:solidFill>
                <a:latin typeface="Times New Roman"/>
                <a:cs typeface="Times New Roman"/>
              </a:rPr>
              <a:t>Набор счётных палочек (подписать).</a:t>
            </a:r>
            <a:endParaRPr/>
          </a:p>
          <a:p>
            <a:pPr algn="ctr">
              <a:defRPr/>
            </a:pPr>
            <a:endParaRPr lang="ru-RU" sz="2400">
              <a:solidFill>
                <a:srgbClr val="7030A0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endParaRPr lang="ru-RU"/>
          </a:p>
        </p:txBody>
      </p:sp>
      <p:pic>
        <p:nvPicPr>
          <p:cNvPr id="8" name="object 3"/>
          <p:cNvPicPr/>
          <p:nvPr/>
        </p:nvPicPr>
        <p:blipFill>
          <a:blip r:embed="rId3"/>
          <a:stretch/>
        </p:blipFill>
        <p:spPr bwMode="auto">
          <a:xfrm>
            <a:off x="3347863" y="4653136"/>
            <a:ext cx="2880320" cy="2088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144000" cy="23161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15616" y="188638"/>
            <a:ext cx="7128792" cy="212752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>
                <a:solidFill>
                  <a:srgbClr val="0070C0"/>
                </a:solidFill>
                <a:latin typeface="+mn-lt"/>
              </a:rPr>
              <a:t>Список принадлежностей для</a:t>
            </a:r>
            <a:br>
              <a:rPr lang="ru-RU" sz="2800">
                <a:solidFill>
                  <a:srgbClr val="0070C0"/>
                </a:solidFill>
                <a:latin typeface="+mn-lt"/>
              </a:rPr>
            </a:b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уроков изобразительного</a:t>
            </a:r>
            <a:b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</a:b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 искусства</a:t>
            </a:r>
            <a:endParaRPr lang="ru-RU" sz="280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115616" y="2316162"/>
            <a:ext cx="7560840" cy="4641230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ru-RU" sz="2900" b="1" u="sng">
                <a:solidFill>
                  <a:srgbClr val="FF0000"/>
                </a:solidFill>
                <a:latin typeface="Times New Roman"/>
                <a:cs typeface="Times New Roman"/>
              </a:rPr>
              <a:t>Папка для уроков изобразительного искусства и труда (технологии</a:t>
            </a:r>
            <a:r>
              <a:rPr lang="ru-RU" sz="2900" b="1">
                <a:solidFill>
                  <a:srgbClr val="FF0000"/>
                </a:solidFill>
                <a:latin typeface="Times New Roman"/>
                <a:cs typeface="Times New Roman"/>
              </a:rPr>
              <a:t>)</a:t>
            </a:r>
            <a:endParaRPr/>
          </a:p>
          <a:p>
            <a:pPr algn="ctr">
              <a:defRPr/>
            </a:pPr>
            <a:r>
              <a:rPr lang="ru-RU" sz="2900" b="1">
                <a:solidFill>
                  <a:schemeClr val="accent1"/>
                </a:solidFill>
                <a:latin typeface="Times New Roman"/>
                <a:cs typeface="Times New Roman"/>
              </a:rPr>
              <a:t> (</a:t>
            </a:r>
            <a:r>
              <a:rPr lang="ru-RU" sz="3200" b="1" u="sng">
                <a:solidFill>
                  <a:schemeClr val="accent1"/>
                </a:solidFill>
                <a:latin typeface="Times New Roman"/>
                <a:cs typeface="Times New Roman"/>
              </a:rPr>
              <a:t>лучше приобрести после первого родительского собрания</a:t>
            </a:r>
            <a:r>
              <a:rPr lang="ru-RU" sz="3200" b="1">
                <a:solidFill>
                  <a:schemeClr val="accent1"/>
                </a:solidFill>
                <a:latin typeface="Times New Roman"/>
                <a:cs typeface="Times New Roman"/>
              </a:rPr>
              <a:t>)</a:t>
            </a:r>
            <a:endParaRPr/>
          </a:p>
          <a:p>
            <a:pPr algn="ctr">
              <a:defRPr/>
            </a:pPr>
            <a:r>
              <a:rPr lang="ru-RU" sz="3200" b="1">
                <a:solidFill>
                  <a:srgbClr val="7030A0"/>
                </a:solidFill>
                <a:latin typeface="Times New Roman"/>
                <a:cs typeface="Times New Roman"/>
              </a:rPr>
              <a:t> </a:t>
            </a:r>
            <a:r>
              <a:rPr lang="ru-RU" sz="2900" b="1">
                <a:solidFill>
                  <a:srgbClr val="FF0000"/>
                </a:solidFill>
                <a:latin typeface="Times New Roman"/>
                <a:cs typeface="Times New Roman"/>
              </a:rPr>
              <a:t>В папке:</a:t>
            </a:r>
            <a:endParaRPr/>
          </a:p>
          <a:p>
            <a:pPr algn="l">
              <a:defRPr/>
            </a:pPr>
            <a:r>
              <a:rPr lang="ru-RU" sz="2900" b="1">
                <a:solidFill>
                  <a:srgbClr val="7030A0"/>
                </a:solidFill>
                <a:latin typeface="Times New Roman"/>
                <a:cs typeface="Times New Roman"/>
              </a:rPr>
              <a:t>Набор бумаги для акварели (или альбом для рисования) формата  А4;</a:t>
            </a:r>
            <a:endParaRPr/>
          </a:p>
          <a:p>
            <a:pPr algn="l">
              <a:defRPr/>
            </a:pPr>
            <a:r>
              <a:rPr lang="ru-RU" sz="2900" b="1">
                <a:solidFill>
                  <a:srgbClr val="7030A0"/>
                </a:solidFill>
                <a:latin typeface="Times New Roman"/>
                <a:cs typeface="Times New Roman"/>
              </a:rPr>
              <a:t>Цветные карандаши (12 цветов);</a:t>
            </a:r>
            <a:endParaRPr/>
          </a:p>
          <a:p>
            <a:pPr algn="l">
              <a:defRPr/>
            </a:pPr>
            <a:r>
              <a:rPr lang="ru-RU" sz="2900" b="1">
                <a:solidFill>
                  <a:srgbClr val="7030A0"/>
                </a:solidFill>
                <a:latin typeface="Times New Roman"/>
                <a:cs typeface="Times New Roman"/>
              </a:rPr>
              <a:t>Акварельные краски (12 цветов);</a:t>
            </a:r>
            <a:endParaRPr/>
          </a:p>
          <a:p>
            <a:pPr algn="l">
              <a:defRPr/>
            </a:pPr>
            <a:r>
              <a:rPr lang="ru-RU" sz="2900" b="1">
                <a:solidFill>
                  <a:srgbClr val="7030A0"/>
                </a:solidFill>
                <a:latin typeface="Times New Roman"/>
                <a:cs typeface="Times New Roman"/>
              </a:rPr>
              <a:t>Восковые мелки (12 цветов);</a:t>
            </a:r>
            <a:endParaRPr/>
          </a:p>
          <a:p>
            <a:pPr algn="l">
              <a:defRPr/>
            </a:pPr>
            <a:r>
              <a:rPr lang="ru-RU" sz="2900" b="1">
                <a:solidFill>
                  <a:srgbClr val="7030A0"/>
                </a:solidFill>
                <a:latin typeface="Times New Roman"/>
                <a:cs typeface="Times New Roman"/>
              </a:rPr>
              <a:t>Палитра;</a:t>
            </a:r>
            <a:endParaRPr/>
          </a:p>
          <a:p>
            <a:pPr algn="l">
              <a:defRPr/>
            </a:pPr>
            <a:r>
              <a:rPr lang="ru-RU" sz="2900" b="1">
                <a:solidFill>
                  <a:srgbClr val="7030A0"/>
                </a:solidFill>
                <a:latin typeface="Times New Roman"/>
                <a:cs typeface="Times New Roman"/>
              </a:rPr>
              <a:t>Баночка – непроливайка</a:t>
            </a:r>
            <a:endParaRPr/>
          </a:p>
          <a:p>
            <a:pPr algn="l">
              <a:defRPr/>
            </a:pPr>
            <a:r>
              <a:rPr lang="ru-RU" sz="2900" b="1">
                <a:solidFill>
                  <a:srgbClr val="7030A0"/>
                </a:solidFill>
                <a:latin typeface="Times New Roman"/>
                <a:cs typeface="Times New Roman"/>
              </a:rPr>
              <a:t>Набор кистей для рисования (2-4 шт. разного размера)</a:t>
            </a:r>
            <a:endParaRPr/>
          </a:p>
          <a:p>
            <a:pPr algn="l">
              <a:defRPr/>
            </a:pPr>
            <a:r>
              <a:rPr lang="ru-RU" sz="2900" b="1">
                <a:solidFill>
                  <a:srgbClr val="7030A0"/>
                </a:solidFill>
                <a:latin typeface="Times New Roman"/>
                <a:cs typeface="Times New Roman"/>
              </a:rPr>
              <a:t>Фартук, нарукавники;</a:t>
            </a:r>
            <a:endParaRPr/>
          </a:p>
          <a:p>
            <a:pPr algn="l">
              <a:defRPr/>
            </a:pPr>
            <a:r>
              <a:rPr lang="ru-RU" sz="2900" b="1">
                <a:solidFill>
                  <a:srgbClr val="7030A0"/>
                </a:solidFill>
                <a:latin typeface="Times New Roman"/>
                <a:cs typeface="Times New Roman"/>
              </a:rPr>
              <a:t>Сухие и влажные салфетки.</a:t>
            </a:r>
            <a:endParaRPr/>
          </a:p>
          <a:p>
            <a:pPr algn="ctr">
              <a:defRPr/>
            </a:pPr>
            <a:r>
              <a:rPr lang="ru-RU" sz="2900" b="1">
                <a:solidFill>
                  <a:srgbClr val="FF0000"/>
                </a:solidFill>
                <a:latin typeface="Times New Roman"/>
                <a:cs typeface="Times New Roman"/>
              </a:rPr>
              <a:t>Всё подписать!</a:t>
            </a:r>
            <a:endParaRPr/>
          </a:p>
          <a:p>
            <a:pPr algn="l"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8274" y="0"/>
            <a:ext cx="9182274" cy="23161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664" y="548680"/>
            <a:ext cx="6696744" cy="1368152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800">
                <a:solidFill>
                  <a:srgbClr val="0070C0"/>
                </a:solidFill>
                <a:latin typeface="+mn-lt"/>
              </a:rPr>
              <a:t>Список принадлежностей для</a:t>
            </a:r>
            <a:br>
              <a:rPr lang="ru-RU" sz="2800">
                <a:solidFill>
                  <a:srgbClr val="0070C0"/>
                </a:solidFill>
                <a:latin typeface="+mn-lt"/>
              </a:rPr>
            </a:br>
            <a:r>
              <a:rPr lang="ru-RU" sz="2800">
                <a:solidFill>
                  <a:srgbClr val="0070C0"/>
                </a:solidFill>
                <a:latin typeface="+mn-lt"/>
                <a:cs typeface="Times New Roman"/>
              </a:rPr>
              <a:t>уроков   технологии</a:t>
            </a:r>
            <a:endParaRPr lang="ru-RU" sz="280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259632" y="2060848"/>
            <a:ext cx="6768752" cy="4032448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r>
              <a:rPr lang="ru-RU" sz="8000">
                <a:solidFill>
                  <a:schemeClr val="accent1"/>
                </a:solidFill>
                <a:latin typeface="Times New Roman"/>
                <a:cs typeface="Times New Roman"/>
              </a:rPr>
              <a:t>(</a:t>
            </a:r>
            <a:r>
              <a:rPr lang="ru-RU" sz="8000" u="sng">
                <a:solidFill>
                  <a:schemeClr val="accent1"/>
                </a:solidFill>
                <a:latin typeface="Times New Roman"/>
                <a:cs typeface="Times New Roman"/>
              </a:rPr>
              <a:t>лучше приобрести после первого родительского собрания</a:t>
            </a:r>
            <a:r>
              <a:rPr lang="ru-RU" sz="8000">
                <a:solidFill>
                  <a:schemeClr val="accent1"/>
                </a:solidFill>
                <a:latin typeface="Times New Roman"/>
                <a:cs typeface="Times New Roman"/>
              </a:rPr>
              <a:t>) </a:t>
            </a:r>
            <a:endParaRPr/>
          </a:p>
          <a:p>
            <a:pPr algn="ctr">
              <a:defRPr/>
            </a:pPr>
            <a:r>
              <a:rPr lang="ru-RU" sz="8000" b="1">
                <a:solidFill>
                  <a:srgbClr val="FF0000"/>
                </a:solidFill>
                <a:latin typeface="Times New Roman"/>
                <a:cs typeface="Times New Roman"/>
              </a:rPr>
              <a:t>В папке:</a:t>
            </a:r>
            <a:endParaRPr/>
          </a:p>
          <a:p>
            <a:pPr algn="l">
              <a:defRPr/>
            </a:pPr>
            <a:r>
              <a:rPr lang="ru-RU" sz="7200" b="1">
                <a:solidFill>
                  <a:srgbClr val="7030A0"/>
                </a:solidFill>
                <a:latin typeface="Times New Roman"/>
                <a:cs typeface="Times New Roman"/>
              </a:rPr>
              <a:t>Набор цветной бумаги;</a:t>
            </a:r>
            <a:endParaRPr/>
          </a:p>
          <a:p>
            <a:pPr algn="l">
              <a:defRPr/>
            </a:pPr>
            <a:r>
              <a:rPr lang="ru-RU" sz="7200" b="1">
                <a:solidFill>
                  <a:srgbClr val="7030A0"/>
                </a:solidFill>
                <a:latin typeface="Times New Roman"/>
                <a:cs typeface="Times New Roman"/>
              </a:rPr>
              <a:t>Набор цветного картона;</a:t>
            </a:r>
            <a:endParaRPr/>
          </a:p>
          <a:p>
            <a:pPr algn="l">
              <a:defRPr/>
            </a:pPr>
            <a:r>
              <a:rPr lang="ru-RU" sz="7200" b="1">
                <a:solidFill>
                  <a:srgbClr val="7030A0"/>
                </a:solidFill>
                <a:latin typeface="Times New Roman"/>
                <a:cs typeface="Times New Roman"/>
              </a:rPr>
              <a:t>Набор белого картона;</a:t>
            </a:r>
            <a:endParaRPr/>
          </a:p>
          <a:p>
            <a:pPr algn="l">
              <a:defRPr/>
            </a:pPr>
            <a:r>
              <a:rPr lang="ru-RU" sz="7200" b="1">
                <a:solidFill>
                  <a:srgbClr val="7030A0"/>
                </a:solidFill>
                <a:latin typeface="Times New Roman"/>
                <a:cs typeface="Times New Roman"/>
              </a:rPr>
              <a:t>Пластилин (12 цветов);</a:t>
            </a:r>
            <a:endParaRPr/>
          </a:p>
          <a:p>
            <a:pPr algn="l">
              <a:defRPr/>
            </a:pPr>
            <a:r>
              <a:rPr lang="ru-RU" sz="7200" b="1">
                <a:solidFill>
                  <a:srgbClr val="7030A0"/>
                </a:solidFill>
                <a:latin typeface="Times New Roman"/>
                <a:cs typeface="Times New Roman"/>
              </a:rPr>
              <a:t>Дощечка для лепки;</a:t>
            </a:r>
            <a:endParaRPr/>
          </a:p>
          <a:p>
            <a:pPr algn="l">
              <a:defRPr/>
            </a:pPr>
            <a:r>
              <a:rPr lang="ru-RU" sz="7200" b="1">
                <a:solidFill>
                  <a:srgbClr val="7030A0"/>
                </a:solidFill>
                <a:latin typeface="Times New Roman"/>
                <a:cs typeface="Times New Roman"/>
              </a:rPr>
              <a:t>Клей ПВА;</a:t>
            </a:r>
            <a:endParaRPr/>
          </a:p>
          <a:p>
            <a:pPr algn="l">
              <a:defRPr/>
            </a:pPr>
            <a:r>
              <a:rPr lang="ru-RU" sz="7200" b="1">
                <a:solidFill>
                  <a:srgbClr val="7030A0"/>
                </a:solidFill>
                <a:latin typeface="Times New Roman"/>
                <a:cs typeface="Times New Roman"/>
              </a:rPr>
              <a:t>Кисточка жесткая для клея;</a:t>
            </a:r>
            <a:endParaRPr/>
          </a:p>
          <a:p>
            <a:pPr algn="l">
              <a:defRPr/>
            </a:pPr>
            <a:r>
              <a:rPr lang="ru-RU" sz="7200" b="1">
                <a:solidFill>
                  <a:srgbClr val="7030A0"/>
                </a:solidFill>
                <a:latin typeface="Times New Roman"/>
                <a:cs typeface="Times New Roman"/>
              </a:rPr>
              <a:t>Клей- карандаш;</a:t>
            </a:r>
            <a:endParaRPr/>
          </a:p>
          <a:p>
            <a:pPr algn="l">
              <a:defRPr/>
            </a:pPr>
            <a:r>
              <a:rPr lang="ru-RU" sz="7200" b="1">
                <a:solidFill>
                  <a:srgbClr val="7030A0"/>
                </a:solidFill>
                <a:latin typeface="Times New Roman"/>
                <a:cs typeface="Times New Roman"/>
              </a:rPr>
              <a:t>Ножницы с закругленными концами.</a:t>
            </a:r>
            <a:endParaRPr/>
          </a:p>
          <a:p>
            <a:pPr algn="ctr">
              <a:defRPr/>
            </a:pPr>
            <a:r>
              <a:rPr lang="ru-RU" sz="8000" b="1">
                <a:solidFill>
                  <a:srgbClr val="FF0000"/>
                </a:solidFill>
                <a:latin typeface="Times New Roman"/>
                <a:cs typeface="Times New Roman"/>
              </a:rPr>
              <a:t>Всё подписать!</a:t>
            </a:r>
            <a:endParaRPr/>
          </a:p>
          <a:p>
            <a:pPr algn="l">
              <a:defRPr/>
            </a:pPr>
            <a:endParaRPr lang="ru-RU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582" y="-18955"/>
            <a:ext cx="9144000" cy="23161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1" y="260648"/>
            <a:ext cx="7200800" cy="156034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4400">
                <a:solidFill>
                  <a:srgbClr val="0070C0"/>
                </a:solidFill>
                <a:latin typeface="Times New Roman"/>
                <a:cs typeface="Times New Roman"/>
              </a:rPr>
              <a:t>   </a:t>
            </a:r>
            <a:r>
              <a:rPr lang="ru-RU" sz="2800">
                <a:solidFill>
                  <a:srgbClr val="0070C0"/>
                </a:solidFill>
                <a:cs typeface="Times New Roman"/>
              </a:rPr>
              <a:t>О школьной форме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251520" y="2132856"/>
            <a:ext cx="6336703" cy="460851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Парадная форма: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7030A0"/>
                </a:solidFill>
                <a:latin typeface="Times New Roman"/>
                <a:cs typeface="Times New Roman"/>
              </a:rPr>
              <a:t>Мальчики</a:t>
            </a:r>
            <a:r>
              <a:rPr lang="ru-RU" sz="2800">
                <a:solidFill>
                  <a:srgbClr val="7030A0"/>
                </a:solidFill>
                <a:latin typeface="Times New Roman"/>
                <a:cs typeface="Times New Roman"/>
              </a:rPr>
              <a:t> – белая мужская сорочка,  брюки (классические) и жилет темного -синего цвета, (бабочка или галстук по желанию), туфли.</a:t>
            </a:r>
            <a:endParaRPr/>
          </a:p>
          <a:p>
            <a:pPr algn="ctr">
              <a:defRPr/>
            </a:pPr>
            <a:r>
              <a:rPr lang="ru-RU" sz="2800" b="1">
                <a:solidFill>
                  <a:srgbClr val="7030A0"/>
                </a:solidFill>
                <a:latin typeface="Times New Roman"/>
                <a:cs typeface="Times New Roman"/>
              </a:rPr>
              <a:t>Девочки </a:t>
            </a:r>
            <a:r>
              <a:rPr lang="ru-RU" sz="2800">
                <a:solidFill>
                  <a:srgbClr val="7030A0"/>
                </a:solidFill>
                <a:latin typeface="Times New Roman"/>
                <a:cs typeface="Times New Roman"/>
              </a:rPr>
              <a:t>- платье тёмно-синего цвета с  белыми воротником, фартук белого цвета, белые колготки, туфли.</a:t>
            </a:r>
            <a:endParaRPr/>
          </a:p>
          <a:p>
            <a:pPr algn="l">
              <a:defRPr/>
            </a:pPr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6838222" y="3593296"/>
            <a:ext cx="2298000" cy="297630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971134" y="188640"/>
            <a:ext cx="2172866" cy="326470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Arial"/>
        <a:cs typeface="Arial"/>
      </a:majorFont>
      <a:minorFont>
        <a:latin typeface="Trebuchet MS"/>
        <a:ea typeface="Arial"/>
        <a:cs typeface="Arial"/>
      </a:minorFont>
    </a:fontScheme>
    <a:fmtScheme name="Воздушный поток">
      <a:fillStyleLst>
        <a:solidFill>
          <a:schemeClr val="phClr"/>
        </a:solidFill>
        <a:gradFill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/>
        </a:gradFill>
        <a:gradFill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</TotalTime>
  <Words>541</Words>
  <Application>Microsoft Office PowerPoint</Application>
  <DocSecurity>0</DocSecurity>
  <PresentationFormat>Экран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PowerPoint</vt:lpstr>
      <vt:lpstr>     Ваш ребёнок – будущий первоклассник!!!        Следующая информация для Вас:</vt:lpstr>
      <vt:lpstr>         Что нужно в школу  первокласснику? Список необходимых  принадлежностей  для первоклассника    </vt:lpstr>
      <vt:lpstr>   Список канцелярских товаров для первоклассника  на сентябрь</vt:lpstr>
      <vt:lpstr>Список канцелярских товаров для первоклассника  на сентябрь</vt:lpstr>
      <vt:lpstr>Список канцелярских товаров для первоклассника  на сентябрь</vt:lpstr>
      <vt:lpstr>Список принадлежностей для уроков изобразительного  искусства</vt:lpstr>
      <vt:lpstr>Список принадлежностей для уроков   технологии</vt:lpstr>
      <vt:lpstr>   О школьной форме</vt:lpstr>
      <vt:lpstr>О школьной форме</vt:lpstr>
      <vt:lpstr>Готовность ребёнка к школе  (советы психолога)</vt:lpstr>
      <vt:lpstr>Психологическая готовность ребёнка к школе представляет собой совокупность личностных качеств, умений и навыков, а также, определенный уровень развития психических функций.</vt:lpstr>
      <vt:lpstr>Личностно-социальная готовность ребёнка к школе</vt:lpstr>
      <vt:lpstr>Интеллектуальная готовность ребёнка к школе</vt:lpstr>
      <vt:lpstr>Мотивационная готовность ребенка к школе</vt:lpstr>
      <vt:lpstr>Знакомство  первоклассников с учителем пройдут 19-20  августа с 9-00 до 10-00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Acer</dc:creator>
  <cp:keywords/>
  <dc:description/>
  <cp:lastModifiedBy>Дом</cp:lastModifiedBy>
  <cp:revision>34</cp:revision>
  <dcterms:created xsi:type="dcterms:W3CDTF">2024-03-27T09:32:39Z</dcterms:created>
  <dcterms:modified xsi:type="dcterms:W3CDTF">2025-07-03T05:00:38Z</dcterms:modified>
  <cp:category/>
  <dc:identifier/>
  <cp:contentStatus/>
  <dc:language/>
  <cp:version/>
</cp:coreProperties>
</file>